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9144000" cy="6858000"/>
  <p:embeddedFontLst>
    <p:embeddedFont>
      <p:font typeface="Cutiv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7F751BC-D2A8-4FD1-ADBE-0D25AEBC6863}">
  <a:tblStyle styleId="{C7F751BC-D2A8-4FD1-ADBE-0D25AEBC686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utiv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0: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9: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jpg"/><Relationship Id="rId6" Type="http://schemas.openxmlformats.org/officeDocument/2006/relationships/image" Target="../media/image12.png"/><Relationship Id="rId7"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21.jpg"/><Relationship Id="rId7"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drive.google.com/file/d/18ACS3fU9SPMgtdNcupWj5c5v4UxO08sR/view?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26.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nvSpPr>
        <p:spPr>
          <a:xfrm>
            <a:off x="2811092" y="4545348"/>
            <a:ext cx="4082962" cy="3231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Name: ________________________________</a:t>
            </a:r>
            <a:endParaRPr b="0" i="0" sz="1400" u="none" cap="none" strike="noStrike">
              <a:solidFill>
                <a:srgbClr val="000000"/>
              </a:solidFill>
              <a:latin typeface="Arial"/>
              <a:ea typeface="Arial"/>
              <a:cs typeface="Arial"/>
              <a:sym typeface="Arial"/>
            </a:endParaRPr>
          </a:p>
        </p:txBody>
      </p:sp>
      <p:pic>
        <p:nvPicPr>
          <p:cNvPr id="85" name="Google Shape;85;p13"/>
          <p:cNvPicPr preferRelativeResize="0"/>
          <p:nvPr/>
        </p:nvPicPr>
        <p:blipFill rotWithShape="1">
          <a:blip r:embed="rId3">
            <a:alphaModFix/>
          </a:blip>
          <a:srcRect b="0" l="0" r="0" t="0"/>
          <a:stretch/>
        </p:blipFill>
        <p:spPr>
          <a:xfrm>
            <a:off x="1426473" y="153550"/>
            <a:ext cx="6419075" cy="729500"/>
          </a:xfrm>
          <a:prstGeom prst="rect">
            <a:avLst/>
          </a:prstGeom>
          <a:noFill/>
          <a:ln>
            <a:noFill/>
          </a:ln>
        </p:spPr>
      </p:pic>
      <p:pic>
        <p:nvPicPr>
          <p:cNvPr id="86" name="Google Shape;86;p13"/>
          <p:cNvPicPr preferRelativeResize="0"/>
          <p:nvPr/>
        </p:nvPicPr>
        <p:blipFill rotWithShape="1">
          <a:blip r:embed="rId4">
            <a:alphaModFix/>
          </a:blip>
          <a:srcRect b="0" l="0" r="0" t="0"/>
          <a:stretch/>
        </p:blipFill>
        <p:spPr>
          <a:xfrm>
            <a:off x="3189304" y="1821799"/>
            <a:ext cx="2713961" cy="2471411"/>
          </a:xfrm>
          <a:prstGeom prst="rect">
            <a:avLst/>
          </a:prstGeom>
          <a:noFill/>
          <a:ln>
            <a:noFill/>
          </a:ln>
        </p:spPr>
      </p:pic>
      <p:sp>
        <p:nvSpPr>
          <p:cNvPr id="87" name="Google Shape;87;p13"/>
          <p:cNvSpPr txBox="1"/>
          <p:nvPr/>
        </p:nvSpPr>
        <p:spPr>
          <a:xfrm>
            <a:off x="1426475" y="1049175"/>
            <a:ext cx="64191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utive"/>
                <a:ea typeface="Cutive"/>
                <a:cs typeface="Cutive"/>
                <a:sym typeface="Cutive"/>
              </a:rPr>
              <a:t>Pupil Collaboration Booklet </a:t>
            </a:r>
            <a:endParaRPr b="0" i="0" sz="1400" u="none" cap="none" strike="noStrike">
              <a:solidFill>
                <a:srgbClr val="000000"/>
              </a:solidFill>
              <a:latin typeface="Arial"/>
              <a:ea typeface="Arial"/>
              <a:cs typeface="Arial"/>
              <a:sym typeface="Arial"/>
            </a:endParaRPr>
          </a:p>
        </p:txBody>
      </p:sp>
      <p:sp>
        <p:nvSpPr>
          <p:cNvPr id="88" name="Google Shape;88;p13"/>
          <p:cNvSpPr txBox="1"/>
          <p:nvPr/>
        </p:nvSpPr>
        <p:spPr>
          <a:xfrm>
            <a:off x="4006215" y="2468882"/>
            <a:ext cx="1080135"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The Global Goals</a:t>
            </a:r>
            <a:endParaRPr b="0" i="0" sz="1400" u="none" cap="none" strike="noStrike">
              <a:solidFill>
                <a:srgbClr val="000000"/>
              </a:solidFill>
              <a:latin typeface="Arial"/>
              <a:ea typeface="Arial"/>
              <a:cs typeface="Arial"/>
              <a:sym typeface="Arial"/>
            </a:endParaRPr>
          </a:p>
        </p:txBody>
      </p:sp>
      <p:pic>
        <p:nvPicPr>
          <p:cNvPr id="89" name="Google Shape;89;p13"/>
          <p:cNvPicPr preferRelativeResize="0"/>
          <p:nvPr/>
        </p:nvPicPr>
        <p:blipFill rotWithShape="1">
          <a:blip r:embed="rId5">
            <a:alphaModFix/>
          </a:blip>
          <a:srcRect b="0" l="0" r="0" t="0"/>
          <a:stretch/>
        </p:blipFill>
        <p:spPr>
          <a:xfrm>
            <a:off x="346367" y="50284"/>
            <a:ext cx="762953" cy="762953"/>
          </a:xfrm>
          <a:prstGeom prst="rect">
            <a:avLst/>
          </a:prstGeom>
          <a:noFill/>
          <a:ln>
            <a:noFill/>
          </a:ln>
        </p:spPr>
      </p:pic>
      <p:pic>
        <p:nvPicPr>
          <p:cNvPr id="90" name="Google Shape;90;p13"/>
          <p:cNvPicPr preferRelativeResize="0"/>
          <p:nvPr/>
        </p:nvPicPr>
        <p:blipFill rotWithShape="1">
          <a:blip r:embed="rId5">
            <a:alphaModFix/>
          </a:blip>
          <a:srcRect b="0" l="0" r="0" t="0"/>
          <a:stretch/>
        </p:blipFill>
        <p:spPr>
          <a:xfrm>
            <a:off x="8016357" y="50275"/>
            <a:ext cx="762953" cy="762953"/>
          </a:xfrm>
          <a:prstGeom prst="rect">
            <a:avLst/>
          </a:prstGeom>
          <a:noFill/>
          <a:ln>
            <a:noFill/>
          </a:ln>
        </p:spPr>
      </p:pic>
      <p:pic>
        <p:nvPicPr>
          <p:cNvPr id="91" name="Google Shape;91;p13"/>
          <p:cNvPicPr preferRelativeResize="0"/>
          <p:nvPr/>
        </p:nvPicPr>
        <p:blipFill rotWithShape="1">
          <a:blip r:embed="rId6">
            <a:alphaModFix/>
          </a:blip>
          <a:srcRect b="0" l="0" r="0" t="0"/>
          <a:stretch/>
        </p:blipFill>
        <p:spPr>
          <a:xfrm>
            <a:off x="4614272" y="5166151"/>
            <a:ext cx="2362550" cy="1417530"/>
          </a:xfrm>
          <a:prstGeom prst="rect">
            <a:avLst/>
          </a:prstGeom>
          <a:noFill/>
          <a:ln cap="flat" cmpd="sng" w="9525">
            <a:solidFill>
              <a:srgbClr val="F2F2F2"/>
            </a:solidFill>
            <a:prstDash val="solid"/>
            <a:round/>
            <a:headEnd len="sm" w="sm" type="none"/>
            <a:tailEnd len="sm" w="sm" type="none"/>
          </a:ln>
        </p:spPr>
      </p:pic>
      <p:pic>
        <p:nvPicPr>
          <p:cNvPr id="92" name="Google Shape;92;p13"/>
          <p:cNvPicPr preferRelativeResize="0"/>
          <p:nvPr/>
        </p:nvPicPr>
        <p:blipFill rotWithShape="1">
          <a:blip r:embed="rId7">
            <a:alphaModFix/>
          </a:blip>
          <a:srcRect b="0" l="0" r="0" t="0"/>
          <a:stretch/>
        </p:blipFill>
        <p:spPr>
          <a:xfrm>
            <a:off x="2263044" y="5187315"/>
            <a:ext cx="2098363" cy="13963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22"/>
          <p:cNvPicPr preferRelativeResize="0"/>
          <p:nvPr/>
        </p:nvPicPr>
        <p:blipFill rotWithShape="1">
          <a:blip r:embed="rId3">
            <a:alphaModFix/>
          </a:blip>
          <a:srcRect b="0" l="0" r="0" t="0"/>
          <a:stretch/>
        </p:blipFill>
        <p:spPr>
          <a:xfrm>
            <a:off x="8543925" y="0"/>
            <a:ext cx="600075" cy="600075"/>
          </a:xfrm>
          <a:prstGeom prst="ellipse">
            <a:avLst/>
          </a:prstGeom>
          <a:noFill/>
          <a:ln>
            <a:noFill/>
          </a:ln>
        </p:spPr>
      </p:pic>
      <p:sp>
        <p:nvSpPr>
          <p:cNvPr id="194" name="Google Shape;194;p22"/>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95" name="Google Shape;195;p22"/>
          <p:cNvSpPr txBox="1"/>
          <p:nvPr/>
        </p:nvSpPr>
        <p:spPr>
          <a:xfrm>
            <a:off x="0" y="472447"/>
            <a:ext cx="7030789"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4: </a:t>
            </a:r>
            <a:r>
              <a:rPr b="0" i="0" lang="en-US" sz="1050" u="none" cap="none" strike="noStrike">
                <a:solidFill>
                  <a:schemeClr val="dk1"/>
                </a:solidFill>
                <a:latin typeface="Calibri"/>
                <a:ea typeface="Calibri"/>
                <a:cs typeface="Calibri"/>
                <a:sym typeface="Calibri"/>
              </a:rPr>
              <a:t>How do communities celebrate with food and feasts?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1050" u="none" cap="none" strike="noStrike">
                <a:solidFill>
                  <a:schemeClr val="dk1"/>
                </a:solidFill>
                <a:latin typeface="Calibri"/>
                <a:ea typeface="Calibri"/>
                <a:cs typeface="Calibri"/>
                <a:sym typeface="Calibri"/>
              </a:rPr>
              <a:t>To explain the different ways in which communities celebrate with feasts</a:t>
            </a:r>
            <a:endParaRPr b="0" i="0" sz="900" u="none" cap="none" strike="noStrike">
              <a:solidFill>
                <a:schemeClr val="dk1"/>
              </a:solidFill>
              <a:latin typeface="Calibri"/>
              <a:ea typeface="Calibri"/>
              <a:cs typeface="Calibri"/>
              <a:sym typeface="Calibri"/>
            </a:endParaRPr>
          </a:p>
        </p:txBody>
      </p:sp>
      <p:sp>
        <p:nvSpPr>
          <p:cNvPr id="196" name="Google Shape;196;p22"/>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9</a:t>
            </a:r>
            <a:endParaRPr b="0" i="0" sz="825" u="none" cap="none" strike="noStrike">
              <a:solidFill>
                <a:schemeClr val="dk1"/>
              </a:solidFill>
              <a:latin typeface="Calibri"/>
              <a:ea typeface="Calibri"/>
              <a:cs typeface="Calibri"/>
              <a:sym typeface="Calibri"/>
            </a:endParaRPr>
          </a:p>
        </p:txBody>
      </p:sp>
      <p:sp>
        <p:nvSpPr>
          <p:cNvPr id="197" name="Google Shape;197;p22"/>
          <p:cNvSpPr/>
          <p:nvPr/>
        </p:nvSpPr>
        <p:spPr>
          <a:xfrm>
            <a:off x="3659474" y="1684424"/>
            <a:ext cx="1902125" cy="1227221"/>
          </a:xfrm>
          <a:prstGeom prst="irregularSeal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Calibri"/>
                <a:ea typeface="Calibri"/>
                <a:cs typeface="Calibri"/>
                <a:sym typeface="Calibri"/>
              </a:rPr>
              <a:t>What is a festival or celebration?</a:t>
            </a:r>
            <a:endParaRPr b="0" i="0" sz="1400" u="none" cap="none" strike="noStrike">
              <a:solidFill>
                <a:srgbClr val="000000"/>
              </a:solidFill>
              <a:latin typeface="Arial"/>
              <a:ea typeface="Arial"/>
              <a:cs typeface="Arial"/>
              <a:sym typeface="Arial"/>
            </a:endParaRPr>
          </a:p>
        </p:txBody>
      </p:sp>
      <p:graphicFrame>
        <p:nvGraphicFramePr>
          <p:cNvPr id="198" name="Google Shape;198;p22"/>
          <p:cNvGraphicFramePr/>
          <p:nvPr/>
        </p:nvGraphicFramePr>
        <p:xfrm>
          <a:off x="168028" y="3900236"/>
          <a:ext cx="3000000" cy="3000000"/>
        </p:xfrm>
        <a:graphic>
          <a:graphicData uri="http://schemas.openxmlformats.org/drawingml/2006/table">
            <a:tbl>
              <a:tblPr bandRow="1" firstRow="1">
                <a:noFill/>
                <a:tableStyleId>{C7F751BC-D2A8-4FD1-ADBE-0D25AEBC6863}</a:tableStyleId>
              </a:tblPr>
              <a:tblGrid>
                <a:gridCol w="4394050"/>
                <a:gridCol w="4394050"/>
              </a:tblGrid>
              <a:tr h="481275">
                <a:tc>
                  <a:txBody>
                    <a:bodyPr/>
                    <a:lstStyle/>
                    <a:p>
                      <a:pPr indent="0" lvl="0" marL="0" marR="0" rtl="0" algn="ctr">
                        <a:lnSpc>
                          <a:spcPct val="100000"/>
                        </a:lnSpc>
                        <a:spcBef>
                          <a:spcPts val="0"/>
                        </a:spcBef>
                        <a:spcAft>
                          <a:spcPts val="0"/>
                        </a:spcAft>
                        <a:buClr>
                          <a:srgbClr val="000000"/>
                        </a:buClr>
                        <a:buSzPts val="1200"/>
                        <a:buFont typeface="Arial"/>
                        <a:buNone/>
                      </a:pPr>
                      <a:r>
                        <a:rPr b="0" lang="en-US" sz="1200" u="none" cap="none" strike="noStrike"/>
                        <a:t>Can you think of any festivals or celebrations that you have within your community?</a:t>
                      </a:r>
                      <a:endParaRPr b="0" sz="12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200" u="none" cap="none" strike="noStrike"/>
                        <a:t>Can you think of any festivals or celebrations that other people may have around the world?</a:t>
                      </a:r>
                      <a:endParaRPr b="0" sz="1200" u="none" cap="none" strike="noStrike"/>
                    </a:p>
                  </a:txBody>
                  <a:tcPr marT="34300" marB="34300" marR="68575" marL="68575" anchor="ctr"/>
                </a:tc>
              </a:tr>
              <a:tr h="21259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tc>
              </a:tr>
            </a:tbl>
          </a:graphicData>
        </a:graphic>
      </p:graphicFrame>
      <p:sp>
        <p:nvSpPr>
          <p:cNvPr id="199" name="Google Shape;199;p22"/>
          <p:cNvSpPr txBox="1"/>
          <p:nvPr/>
        </p:nvSpPr>
        <p:spPr>
          <a:xfrm>
            <a:off x="55863" y="859096"/>
            <a:ext cx="8788099" cy="276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Instruction: Create a mind-map on the different features of a festival/ celebration. What is it? What’s involved? When does it take place?</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23"/>
          <p:cNvPicPr preferRelativeResize="0"/>
          <p:nvPr/>
        </p:nvPicPr>
        <p:blipFill rotWithShape="1">
          <a:blip r:embed="rId3">
            <a:alphaModFix/>
          </a:blip>
          <a:srcRect b="0" l="0" r="0" t="0"/>
          <a:stretch/>
        </p:blipFill>
        <p:spPr>
          <a:xfrm>
            <a:off x="8543925" y="80121"/>
            <a:ext cx="600075" cy="600075"/>
          </a:xfrm>
          <a:prstGeom prst="ellipse">
            <a:avLst/>
          </a:prstGeom>
          <a:noFill/>
          <a:ln>
            <a:noFill/>
          </a:ln>
        </p:spPr>
      </p:pic>
      <p:sp>
        <p:nvSpPr>
          <p:cNvPr id="205" name="Google Shape;205;p23"/>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206" name="Google Shape;206;p23"/>
          <p:cNvSpPr txBox="1"/>
          <p:nvPr/>
        </p:nvSpPr>
        <p:spPr>
          <a:xfrm>
            <a:off x="0" y="472447"/>
            <a:ext cx="7030789"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4: </a:t>
            </a:r>
            <a:r>
              <a:rPr b="0" i="0" lang="en-US" sz="1050" u="none" cap="none" strike="noStrike">
                <a:solidFill>
                  <a:schemeClr val="dk1"/>
                </a:solidFill>
                <a:latin typeface="Calibri"/>
                <a:ea typeface="Calibri"/>
                <a:cs typeface="Calibri"/>
                <a:sym typeface="Calibri"/>
              </a:rPr>
              <a:t>How do communities celebrate with food and feasts?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1050" u="none" cap="none" strike="noStrike">
                <a:solidFill>
                  <a:schemeClr val="dk1"/>
                </a:solidFill>
                <a:latin typeface="Calibri"/>
                <a:ea typeface="Calibri"/>
                <a:cs typeface="Calibri"/>
                <a:sym typeface="Calibri"/>
              </a:rPr>
              <a:t>To explain the different ways in which communities celebrate with feasts</a:t>
            </a:r>
            <a:endParaRPr b="0" i="0" sz="900" u="none" cap="none" strike="noStrike">
              <a:solidFill>
                <a:schemeClr val="dk1"/>
              </a:solidFill>
              <a:latin typeface="Calibri"/>
              <a:ea typeface="Calibri"/>
              <a:cs typeface="Calibri"/>
              <a:sym typeface="Calibri"/>
            </a:endParaRPr>
          </a:p>
        </p:txBody>
      </p:sp>
      <p:sp>
        <p:nvSpPr>
          <p:cNvPr id="207" name="Google Shape;207;p23"/>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10</a:t>
            </a:r>
            <a:endParaRPr b="0" i="0" sz="1400" u="none" cap="none" strike="noStrike">
              <a:solidFill>
                <a:srgbClr val="000000"/>
              </a:solidFill>
              <a:latin typeface="Arial"/>
              <a:ea typeface="Arial"/>
              <a:cs typeface="Arial"/>
              <a:sym typeface="Arial"/>
            </a:endParaRPr>
          </a:p>
        </p:txBody>
      </p:sp>
      <p:sp>
        <p:nvSpPr>
          <p:cNvPr id="208" name="Google Shape;208;p23"/>
          <p:cNvSpPr txBox="1"/>
          <p:nvPr/>
        </p:nvSpPr>
        <p:spPr>
          <a:xfrm>
            <a:off x="137786" y="914253"/>
            <a:ext cx="8818324" cy="5978560"/>
          </a:xfrm>
          <a:prstGeom prst="rect">
            <a:avLst/>
          </a:prstGeom>
          <a:noFill/>
          <a:ln>
            <a:noFill/>
          </a:ln>
        </p:spPr>
        <p:txBody>
          <a:bodyPr anchorCtr="0" anchor="t" bIns="45700" lIns="91425" spcFirstLastPara="1" rIns="91425" wrap="square" tIns="45700">
            <a:noAutofit/>
          </a:bodyPr>
          <a:lstStyle/>
          <a:p>
            <a:pPr indent="0" lvl="4" marL="1828800" marR="0" rtl="0" algn="l">
              <a:lnSpc>
                <a:spcPct val="100000"/>
              </a:lnSpc>
              <a:spcBef>
                <a:spcPts val="0"/>
              </a:spcBef>
              <a:spcAft>
                <a:spcPts val="0"/>
              </a:spcAft>
              <a:buClr>
                <a:srgbClr val="000000"/>
              </a:buClr>
              <a:buSzPts val="3600"/>
              <a:buFont typeface="Arial"/>
              <a:buNone/>
            </a:pPr>
            <a:r>
              <a:rPr b="0" i="0" lang="en-US" sz="3600" u="none" cap="none" strike="noStrike">
                <a:solidFill>
                  <a:srgbClr val="C00000"/>
                </a:solidFill>
                <a:latin typeface="Calibri"/>
                <a:ea typeface="Calibri"/>
                <a:cs typeface="Calibri"/>
                <a:sym typeface="Calibri"/>
              </a:rPr>
              <a:t>            St David’s Day!</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St David is the patron saint of Wales and he is celebrated on the 1 March every year. To mark the day, Welsh people around the world wear one or both of Wales's national emblems - a daffodil and a leek. Special concerts and parades are also held in St David's honour. Patron Saints are chosen to be special protectors or guardians over all areas of life. England, Ireland and Scotland also have their own patron saint, to whom they dedicate a day.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C00000"/>
                </a:solidFill>
                <a:latin typeface="Calibri"/>
                <a:ea typeface="Calibri"/>
                <a:cs typeface="Calibri"/>
                <a:sym typeface="Calibri"/>
              </a:rPr>
              <a:t>Who was St David?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St David - or </a:t>
            </a:r>
            <a:r>
              <a:rPr b="0" i="1" lang="en-US" sz="1000" u="none" cap="none" strike="noStrike">
                <a:solidFill>
                  <a:schemeClr val="dk1"/>
                </a:solidFill>
                <a:latin typeface="Calibri"/>
                <a:ea typeface="Calibri"/>
                <a:cs typeface="Calibri"/>
                <a:sym typeface="Calibri"/>
              </a:rPr>
              <a:t>Dewi Sant</a:t>
            </a:r>
            <a:r>
              <a:rPr b="0" i="0" lang="en-US" sz="1000" u="none" cap="none" strike="noStrike">
                <a:solidFill>
                  <a:schemeClr val="dk1"/>
                </a:solidFill>
                <a:latin typeface="Calibri"/>
                <a:ea typeface="Calibri"/>
                <a:cs typeface="Calibri"/>
                <a:sym typeface="Calibri"/>
              </a:rPr>
              <a:t> in Welsh - was born on the south-west coast of Wales, near to where the city of St Davids is today. We don't actually know the exact year when he was born, but it is believed to be some time in between 462 and 515 AD. There are many stories about miracles happening around St David. One of the famous stories is from when he was speaking to a large crowd and someone in the crowd shouted: "We won't be able to see or hear him." Then, the ground David stood on is said to have risen up so that he was standing on a hill, making it easier for everyone to see him. It is said that he lived for more than 100 years and died on Tuesday, 1 March 589.</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C00000"/>
                </a:solidFill>
                <a:latin typeface="Calibri"/>
                <a:ea typeface="Calibri"/>
                <a:cs typeface="Calibri"/>
                <a:sym typeface="Calibri"/>
              </a:rPr>
              <a:t>How is St David’s Day celebrated?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 National St David's Day parade is held in the centre of Cardiff every year, with lots of exciting performances by theatre groups. Many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children wear traditional Welsh clothing and take part in dances. Across the country, lots of towns and villages host their own parades and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concerts, with many people also cooking meals to celebrate. Traditionally, Welsh Cakes are eaten too!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C00000"/>
                </a:solidFill>
                <a:latin typeface="Calibri"/>
                <a:ea typeface="Calibri"/>
                <a:cs typeface="Calibri"/>
                <a:sym typeface="Calibri"/>
              </a:rPr>
              <a:t>3 Facts about St David</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1. He was a vegetarian! St David and his monks ploughed fields by hand and didn't eat meat. It is also believed that St David himself only ate leeks and drank water.</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1"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2. His words live on! His last words to his followers before his death are thought to have been: "Be joyful, keep the faith and do the little things that you have heard and seen me do." The phrase </a:t>
            </a:r>
            <a:r>
              <a:rPr b="0" i="1" lang="en-US" sz="1000" u="none" cap="none" strike="noStrike">
                <a:solidFill>
                  <a:schemeClr val="dk1"/>
                </a:solidFill>
                <a:latin typeface="Calibri"/>
                <a:ea typeface="Calibri"/>
                <a:cs typeface="Calibri"/>
                <a:sym typeface="Calibri"/>
              </a:rPr>
              <a:t>gwenwch y pethau bychain mewn bywyd</a:t>
            </a:r>
            <a:r>
              <a:rPr b="0" i="0" lang="en-US" sz="1000" u="none" cap="none" strike="noStrike">
                <a:solidFill>
                  <a:schemeClr val="dk1"/>
                </a:solidFill>
                <a:latin typeface="Calibri"/>
                <a:ea typeface="Calibri"/>
                <a:cs typeface="Calibri"/>
                <a:sym typeface="Calibri"/>
              </a:rPr>
              <a:t> - 'Do the little things in life' - is still a well-known phrase in Wales.</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1"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3. He left his mark! It is said that he went on a special religious journey to Jerusalem and brought back a stone with him. The stone now sits on an altar in St David's Cathedral, which was built on the site of David's original monastery.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C00000"/>
                </a:solidFill>
                <a:latin typeface="Calibri"/>
                <a:ea typeface="Calibri"/>
                <a:cs typeface="Calibri"/>
                <a:sym typeface="Calibri"/>
              </a:rPr>
              <a:t>Learn to speak Welsh!</a:t>
            </a:r>
            <a:endParaRPr b="0" i="0" sz="1400" u="none" cap="none" strike="noStrike">
              <a:solidFill>
                <a:srgbClr val="000000"/>
              </a:solidFill>
              <a:latin typeface="Arial"/>
              <a:ea typeface="Arial"/>
              <a:cs typeface="Arial"/>
              <a:sym typeface="Arial"/>
            </a:endParaRPr>
          </a:p>
          <a:p>
            <a:pPr indent="-128582" lvl="0" marL="128582"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Bore da</a:t>
            </a:r>
            <a:r>
              <a:rPr b="0" i="1" lang="en-US" sz="1000" u="none" cap="none" strike="noStrike">
                <a:solidFill>
                  <a:schemeClr val="dk1"/>
                </a:solidFill>
                <a:latin typeface="Calibri"/>
                <a:ea typeface="Calibri"/>
                <a:cs typeface="Calibri"/>
                <a:sym typeface="Calibri"/>
              </a:rPr>
              <a:t> (Boh-reh dah)</a:t>
            </a:r>
            <a:r>
              <a:rPr b="0" i="0" lang="en-US" sz="1000" u="none" cap="none" strike="noStrike">
                <a:solidFill>
                  <a:schemeClr val="dk1"/>
                </a:solidFill>
                <a:latin typeface="Calibri"/>
                <a:ea typeface="Calibri"/>
                <a:cs typeface="Calibri"/>
                <a:sym typeface="Calibri"/>
              </a:rPr>
              <a:t> - Good morning</a:t>
            </a:r>
            <a:endParaRPr b="0" i="0" sz="1400" u="none" cap="none" strike="noStrike">
              <a:solidFill>
                <a:srgbClr val="000000"/>
              </a:solidFill>
              <a:latin typeface="Arial"/>
              <a:ea typeface="Arial"/>
              <a:cs typeface="Arial"/>
              <a:sym typeface="Arial"/>
            </a:endParaRPr>
          </a:p>
          <a:p>
            <a:pPr indent="-128582" lvl="0" marL="128582"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Prynhawn da </a:t>
            </a:r>
            <a:r>
              <a:rPr b="0" i="1" lang="en-US" sz="1000" u="none" cap="none" strike="noStrike">
                <a:solidFill>
                  <a:schemeClr val="dk1"/>
                </a:solidFill>
                <a:latin typeface="Calibri"/>
                <a:ea typeface="Calibri"/>
                <a:cs typeface="Calibri"/>
                <a:sym typeface="Calibri"/>
              </a:rPr>
              <a:t>(Prin-houn dah)</a:t>
            </a:r>
            <a:r>
              <a:rPr b="0" i="0" lang="en-US" sz="1000" u="none" cap="none" strike="noStrike">
                <a:solidFill>
                  <a:schemeClr val="dk1"/>
                </a:solidFill>
                <a:latin typeface="Calibri"/>
                <a:ea typeface="Calibri"/>
                <a:cs typeface="Calibri"/>
                <a:sym typeface="Calibri"/>
              </a:rPr>
              <a:t> - Good afternoon</a:t>
            </a:r>
            <a:endParaRPr b="0" i="0" sz="1400" u="none" cap="none" strike="noStrike">
              <a:solidFill>
                <a:srgbClr val="000000"/>
              </a:solidFill>
              <a:latin typeface="Arial"/>
              <a:ea typeface="Arial"/>
              <a:cs typeface="Arial"/>
              <a:sym typeface="Arial"/>
            </a:endParaRPr>
          </a:p>
          <a:p>
            <a:pPr indent="-128582" lvl="0" marL="128582"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Croeso I Gymru </a:t>
            </a:r>
            <a:r>
              <a:rPr b="0" i="1" lang="en-US" sz="1000" u="none" cap="none" strike="noStrike">
                <a:solidFill>
                  <a:schemeClr val="dk1"/>
                </a:solidFill>
                <a:latin typeface="Calibri"/>
                <a:ea typeface="Calibri"/>
                <a:cs typeface="Calibri"/>
                <a:sym typeface="Calibri"/>
              </a:rPr>
              <a:t>(Croy-so ee Gum-ree)</a:t>
            </a:r>
            <a:r>
              <a:rPr b="0" i="0" lang="en-US" sz="1000" u="none" cap="none" strike="noStrike">
                <a:solidFill>
                  <a:schemeClr val="dk1"/>
                </a:solidFill>
                <a:latin typeface="Calibri"/>
                <a:ea typeface="Calibri"/>
                <a:cs typeface="Calibri"/>
                <a:sym typeface="Calibri"/>
              </a:rPr>
              <a:t> - Welcome to Wales</a:t>
            </a:r>
            <a:endParaRPr b="0" i="0" sz="1400" u="none" cap="none" strike="noStrike">
              <a:solidFill>
                <a:srgbClr val="000000"/>
              </a:solidFill>
              <a:latin typeface="Arial"/>
              <a:ea typeface="Arial"/>
              <a:cs typeface="Arial"/>
              <a:sym typeface="Arial"/>
            </a:endParaRPr>
          </a:p>
          <a:p>
            <a:pPr indent="-128582" lvl="0" marL="128582"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Diolch</a:t>
            </a:r>
            <a:r>
              <a:rPr b="0" i="1" lang="en-US" sz="1000" u="none" cap="none" strike="noStrike">
                <a:solidFill>
                  <a:schemeClr val="dk1"/>
                </a:solidFill>
                <a:latin typeface="Calibri"/>
                <a:ea typeface="Calibri"/>
                <a:cs typeface="Calibri"/>
                <a:sym typeface="Calibri"/>
              </a:rPr>
              <a:t> (Dee-olch)</a:t>
            </a:r>
            <a:r>
              <a:rPr b="0" i="0" lang="en-US" sz="1000" u="none" cap="none" strike="noStrike">
                <a:solidFill>
                  <a:schemeClr val="dk1"/>
                </a:solidFill>
                <a:latin typeface="Calibri"/>
                <a:ea typeface="Calibri"/>
                <a:cs typeface="Calibri"/>
                <a:sym typeface="Calibri"/>
              </a:rPr>
              <a:t> - Thank you</a:t>
            </a:r>
            <a:endParaRPr b="0" i="0" sz="1400" u="none" cap="none" strike="noStrike">
              <a:solidFill>
                <a:srgbClr val="000000"/>
              </a:solidFill>
              <a:latin typeface="Arial"/>
              <a:ea typeface="Arial"/>
              <a:cs typeface="Arial"/>
              <a:sym typeface="Arial"/>
            </a:endParaRPr>
          </a:p>
          <a:p>
            <a:pPr indent="-128582" lvl="0" marL="128582"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Dydd Gŵyl Dewi Hapus </a:t>
            </a:r>
            <a:r>
              <a:rPr b="0" i="1" lang="en-US" sz="1000" u="none" cap="none" strike="noStrike">
                <a:solidFill>
                  <a:schemeClr val="dk1"/>
                </a:solidFill>
                <a:latin typeface="Calibri"/>
                <a:ea typeface="Calibri"/>
                <a:cs typeface="Calibri"/>
                <a:sym typeface="Calibri"/>
              </a:rPr>
              <a:t>(dee-the goil De-wi ha-peece)</a:t>
            </a:r>
            <a:r>
              <a:rPr b="0" i="0" lang="en-US" sz="1000" u="none" cap="none" strike="noStrike">
                <a:solidFill>
                  <a:schemeClr val="dk1"/>
                </a:solidFill>
                <a:latin typeface="Calibri"/>
                <a:ea typeface="Calibri"/>
                <a:cs typeface="Calibri"/>
                <a:sym typeface="Calibri"/>
              </a:rPr>
              <a:t> - Happy St David's Day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p:txBody>
      </p:sp>
      <p:sp>
        <p:nvSpPr>
          <p:cNvPr descr="mage result for welsh flag" id="209" name="Google Shape;209;p23"/>
          <p:cNvSpPr/>
          <p:nvPr/>
        </p:nvSpPr>
        <p:spPr>
          <a:xfrm>
            <a:off x="2000250" y="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pic>
        <p:nvPicPr>
          <p:cNvPr descr="mage result for welsh flag" id="210" name="Google Shape;210;p23"/>
          <p:cNvPicPr preferRelativeResize="0"/>
          <p:nvPr/>
        </p:nvPicPr>
        <p:blipFill rotWithShape="1">
          <a:blip r:embed="rId4">
            <a:alphaModFix/>
          </a:blip>
          <a:srcRect b="0" l="0" r="0" t="0"/>
          <a:stretch/>
        </p:blipFill>
        <p:spPr>
          <a:xfrm>
            <a:off x="6932855" y="5369727"/>
            <a:ext cx="2023255" cy="1213954"/>
          </a:xfrm>
          <a:prstGeom prst="rect">
            <a:avLst/>
          </a:prstGeom>
          <a:noFill/>
          <a:ln>
            <a:noFill/>
          </a:ln>
        </p:spPr>
      </p:pic>
      <p:pic>
        <p:nvPicPr>
          <p:cNvPr descr="elated image" id="211" name="Google Shape;211;p23"/>
          <p:cNvPicPr preferRelativeResize="0"/>
          <p:nvPr/>
        </p:nvPicPr>
        <p:blipFill rotWithShape="1">
          <a:blip r:embed="rId5">
            <a:alphaModFix/>
          </a:blip>
          <a:srcRect b="0" l="0" r="0" t="0"/>
          <a:stretch/>
        </p:blipFill>
        <p:spPr>
          <a:xfrm>
            <a:off x="137786" y="955916"/>
            <a:ext cx="674915" cy="1263407"/>
          </a:xfrm>
          <a:prstGeom prst="rect">
            <a:avLst/>
          </a:prstGeom>
          <a:noFill/>
          <a:ln>
            <a:noFill/>
          </a:ln>
        </p:spPr>
      </p:pic>
      <p:pic>
        <p:nvPicPr>
          <p:cNvPr descr="mage result for leek clipart" id="212" name="Google Shape;212;p23"/>
          <p:cNvPicPr preferRelativeResize="0"/>
          <p:nvPr/>
        </p:nvPicPr>
        <p:blipFill rotWithShape="1">
          <a:blip r:embed="rId6">
            <a:alphaModFix/>
          </a:blip>
          <a:srcRect b="0" l="0" r="0" t="0"/>
          <a:stretch/>
        </p:blipFill>
        <p:spPr>
          <a:xfrm>
            <a:off x="671882" y="902539"/>
            <a:ext cx="1299629" cy="1299629"/>
          </a:xfrm>
          <a:prstGeom prst="rect">
            <a:avLst/>
          </a:prstGeom>
          <a:noFill/>
          <a:ln>
            <a:noFill/>
          </a:ln>
        </p:spPr>
      </p:pic>
      <p:pic>
        <p:nvPicPr>
          <p:cNvPr descr="mage result for welsh cake clipart" id="213" name="Google Shape;213;p23"/>
          <p:cNvPicPr preferRelativeResize="0"/>
          <p:nvPr/>
        </p:nvPicPr>
        <p:blipFill rotWithShape="1">
          <a:blip r:embed="rId7">
            <a:alphaModFix/>
          </a:blip>
          <a:srcRect b="0" l="0" r="0" t="0"/>
          <a:stretch/>
        </p:blipFill>
        <p:spPr>
          <a:xfrm>
            <a:off x="7457824" y="2920781"/>
            <a:ext cx="1794074" cy="12625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24"/>
          <p:cNvPicPr preferRelativeResize="0"/>
          <p:nvPr/>
        </p:nvPicPr>
        <p:blipFill rotWithShape="1">
          <a:blip r:embed="rId3">
            <a:alphaModFix/>
          </a:blip>
          <a:srcRect b="0" l="0" r="0" t="0"/>
          <a:stretch/>
        </p:blipFill>
        <p:spPr>
          <a:xfrm>
            <a:off x="8543925" y="0"/>
            <a:ext cx="600075" cy="600075"/>
          </a:xfrm>
          <a:prstGeom prst="ellipse">
            <a:avLst/>
          </a:prstGeom>
          <a:noFill/>
          <a:ln>
            <a:noFill/>
          </a:ln>
        </p:spPr>
      </p:pic>
      <p:sp>
        <p:nvSpPr>
          <p:cNvPr id="219" name="Google Shape;219;p24"/>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220" name="Google Shape;220;p24"/>
          <p:cNvSpPr txBox="1"/>
          <p:nvPr/>
        </p:nvSpPr>
        <p:spPr>
          <a:xfrm>
            <a:off x="0" y="472447"/>
            <a:ext cx="7030789"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4: </a:t>
            </a:r>
            <a:r>
              <a:rPr b="0" i="0" lang="en-US" sz="1050" u="none" cap="none" strike="noStrike">
                <a:solidFill>
                  <a:schemeClr val="dk1"/>
                </a:solidFill>
                <a:latin typeface="Calibri"/>
                <a:ea typeface="Calibri"/>
                <a:cs typeface="Calibri"/>
                <a:sym typeface="Calibri"/>
              </a:rPr>
              <a:t>How do communities celebrate with food and feasts?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1050" u="none" cap="none" strike="noStrike">
                <a:solidFill>
                  <a:schemeClr val="dk1"/>
                </a:solidFill>
                <a:latin typeface="Calibri"/>
                <a:ea typeface="Calibri"/>
                <a:cs typeface="Calibri"/>
                <a:sym typeface="Calibri"/>
              </a:rPr>
              <a:t>To explain the different ways in which communities celebrate with feasts</a:t>
            </a:r>
            <a:endParaRPr b="0" i="0" sz="900" u="none" cap="none" strike="noStrike">
              <a:solidFill>
                <a:schemeClr val="dk1"/>
              </a:solidFill>
              <a:latin typeface="Calibri"/>
              <a:ea typeface="Calibri"/>
              <a:cs typeface="Calibri"/>
              <a:sym typeface="Calibri"/>
            </a:endParaRPr>
          </a:p>
        </p:txBody>
      </p:sp>
      <p:sp>
        <p:nvSpPr>
          <p:cNvPr id="221" name="Google Shape;221;p24"/>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11</a:t>
            </a:r>
            <a:endParaRPr b="0" i="0" sz="1400" u="none" cap="none" strike="noStrike">
              <a:solidFill>
                <a:srgbClr val="000000"/>
              </a:solidFill>
              <a:latin typeface="Arial"/>
              <a:ea typeface="Arial"/>
              <a:cs typeface="Arial"/>
              <a:sym typeface="Arial"/>
            </a:endParaRPr>
          </a:p>
        </p:txBody>
      </p:sp>
      <p:sp>
        <p:nvSpPr>
          <p:cNvPr descr="mage result for welsh flag" id="222" name="Google Shape;222;p24"/>
          <p:cNvSpPr/>
          <p:nvPr/>
        </p:nvSpPr>
        <p:spPr>
          <a:xfrm>
            <a:off x="2000250" y="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
        <p:nvSpPr>
          <p:cNvPr id="223" name="Google Shape;223;p24"/>
          <p:cNvSpPr/>
          <p:nvPr/>
        </p:nvSpPr>
        <p:spPr>
          <a:xfrm>
            <a:off x="112733" y="1576332"/>
            <a:ext cx="8868428" cy="454834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Planning Page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descr="elated image" id="224" name="Google Shape;224;p24"/>
          <p:cNvPicPr preferRelativeResize="0"/>
          <p:nvPr/>
        </p:nvPicPr>
        <p:blipFill rotWithShape="1">
          <a:blip r:embed="rId4">
            <a:alphaModFix/>
          </a:blip>
          <a:srcRect b="0" l="0" r="0" t="0"/>
          <a:stretch/>
        </p:blipFill>
        <p:spPr>
          <a:xfrm rot="-364692">
            <a:off x="143371" y="1692481"/>
            <a:ext cx="2230868" cy="697146"/>
          </a:xfrm>
          <a:prstGeom prst="rect">
            <a:avLst/>
          </a:prstGeom>
          <a:noFill/>
          <a:ln>
            <a:noFill/>
          </a:ln>
        </p:spPr>
      </p:pic>
      <p:pic>
        <p:nvPicPr>
          <p:cNvPr descr="elated image" id="225" name="Google Shape;225;p24"/>
          <p:cNvPicPr preferRelativeResize="0"/>
          <p:nvPr/>
        </p:nvPicPr>
        <p:blipFill rotWithShape="1">
          <a:blip r:embed="rId5">
            <a:alphaModFix/>
          </a:blip>
          <a:srcRect b="0" l="0" r="0" t="0"/>
          <a:stretch/>
        </p:blipFill>
        <p:spPr>
          <a:xfrm>
            <a:off x="3648186" y="5004571"/>
            <a:ext cx="1803247" cy="2402827"/>
          </a:xfrm>
          <a:prstGeom prst="rect">
            <a:avLst/>
          </a:prstGeom>
          <a:noFill/>
          <a:ln>
            <a:noFill/>
          </a:ln>
        </p:spPr>
      </p:pic>
      <p:pic>
        <p:nvPicPr>
          <p:cNvPr descr="mage result for balloon clipart" id="226" name="Google Shape;226;p24"/>
          <p:cNvPicPr preferRelativeResize="0"/>
          <p:nvPr/>
        </p:nvPicPr>
        <p:blipFill rotWithShape="1">
          <a:blip r:embed="rId6">
            <a:alphaModFix/>
          </a:blip>
          <a:srcRect b="0" l="0" r="0" t="0"/>
          <a:stretch/>
        </p:blipFill>
        <p:spPr>
          <a:xfrm>
            <a:off x="8120575" y="4560660"/>
            <a:ext cx="846695" cy="1550573"/>
          </a:xfrm>
          <a:prstGeom prst="rect">
            <a:avLst/>
          </a:prstGeom>
          <a:noFill/>
          <a:ln>
            <a:noFill/>
          </a:ln>
        </p:spPr>
      </p:pic>
      <p:pic>
        <p:nvPicPr>
          <p:cNvPr descr="mage result for feast clipart" id="227" name="Google Shape;227;p24"/>
          <p:cNvPicPr preferRelativeResize="0"/>
          <p:nvPr/>
        </p:nvPicPr>
        <p:blipFill rotWithShape="1">
          <a:blip r:embed="rId7">
            <a:alphaModFix/>
          </a:blip>
          <a:srcRect b="9763" l="0" r="0" t="0"/>
          <a:stretch/>
        </p:blipFill>
        <p:spPr>
          <a:xfrm>
            <a:off x="112733" y="4860657"/>
            <a:ext cx="1807369" cy="1250576"/>
          </a:xfrm>
          <a:prstGeom prst="rect">
            <a:avLst/>
          </a:prstGeom>
          <a:noFill/>
          <a:ln>
            <a:noFill/>
          </a:ln>
        </p:spPr>
      </p:pic>
      <p:sp>
        <p:nvSpPr>
          <p:cNvPr id="228" name="Google Shape;228;p24"/>
          <p:cNvSpPr txBox="1"/>
          <p:nvPr/>
        </p:nvSpPr>
        <p:spPr>
          <a:xfrm>
            <a:off x="-1" y="964474"/>
            <a:ext cx="8981161" cy="4616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Instruction: Create an invite to a feast/ festival or celebration of your choice. This could be a birthday, wedding, Christening, Bar Mitzvah, Halloween party, or anything else you’d like to celebrate!</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3">
            <a:alphaModFix/>
          </a:blip>
          <a:srcRect b="0" l="0" r="0" t="0"/>
          <a:stretch/>
        </p:blipFill>
        <p:spPr>
          <a:xfrm>
            <a:off x="8543925" y="15348"/>
            <a:ext cx="600075" cy="600075"/>
          </a:xfrm>
          <a:prstGeom prst="ellipse">
            <a:avLst/>
          </a:prstGeom>
          <a:noFill/>
          <a:ln>
            <a:noFill/>
          </a:ln>
        </p:spPr>
      </p:pic>
      <p:sp>
        <p:nvSpPr>
          <p:cNvPr id="98" name="Google Shape;98;p14"/>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99" name="Google Shape;99;p14"/>
          <p:cNvSpPr txBox="1"/>
          <p:nvPr/>
        </p:nvSpPr>
        <p:spPr>
          <a:xfrm>
            <a:off x="0" y="472447"/>
            <a:ext cx="8543924"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1: </a:t>
            </a:r>
            <a:r>
              <a:rPr b="0" i="0" lang="en-US" sz="1050" u="none" cap="none" strike="noStrike">
                <a:solidFill>
                  <a:schemeClr val="dk1"/>
                </a:solidFill>
                <a:latin typeface="Calibri"/>
                <a:ea typeface="Calibri"/>
                <a:cs typeface="Calibri"/>
                <a:sym typeface="Calibri"/>
              </a:rPr>
              <a:t>What are the Global Goals?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1050" u="none" cap="none" strike="noStrike">
                <a:solidFill>
                  <a:schemeClr val="dk1"/>
                </a:solidFill>
                <a:latin typeface="Calibri"/>
                <a:ea typeface="Calibri"/>
                <a:cs typeface="Calibri"/>
                <a:sym typeface="Calibri"/>
              </a:rPr>
              <a:t>To explore and explain the Global Goals</a:t>
            </a:r>
            <a:endParaRPr b="0" i="0" sz="1400" u="none" cap="none" strike="noStrike">
              <a:solidFill>
                <a:srgbClr val="000000"/>
              </a:solidFill>
              <a:latin typeface="Arial"/>
              <a:ea typeface="Arial"/>
              <a:cs typeface="Arial"/>
              <a:sym typeface="Arial"/>
            </a:endParaRPr>
          </a:p>
        </p:txBody>
      </p:sp>
      <p:sp>
        <p:nvSpPr>
          <p:cNvPr id="100" name="Google Shape;100;p14"/>
          <p:cNvSpPr/>
          <p:nvPr/>
        </p:nvSpPr>
        <p:spPr>
          <a:xfrm>
            <a:off x="112733" y="942975"/>
            <a:ext cx="8872115" cy="3599502"/>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
        <p:nvSpPr>
          <p:cNvPr id="101" name="Google Shape;101;p14"/>
          <p:cNvSpPr/>
          <p:nvPr/>
        </p:nvSpPr>
        <p:spPr>
          <a:xfrm>
            <a:off x="3752567" y="2408873"/>
            <a:ext cx="1594485" cy="942975"/>
          </a:xfrm>
          <a:prstGeom prst="irregularSeal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Calibri"/>
                <a:ea typeface="Calibri"/>
                <a:cs typeface="Calibri"/>
                <a:sym typeface="Calibri"/>
              </a:rPr>
              <a:t>My Mind Map</a:t>
            </a:r>
            <a:endParaRPr b="0" i="0" sz="1400" u="none" cap="none" strike="noStrike">
              <a:solidFill>
                <a:srgbClr val="000000"/>
              </a:solidFill>
              <a:latin typeface="Arial"/>
              <a:ea typeface="Arial"/>
              <a:cs typeface="Arial"/>
              <a:sym typeface="Arial"/>
            </a:endParaRPr>
          </a:p>
        </p:txBody>
      </p:sp>
      <p:sp>
        <p:nvSpPr>
          <p:cNvPr id="102" name="Google Shape;102;p14"/>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1</a:t>
            </a:r>
            <a:endParaRPr b="0" i="0" sz="1400" u="none" cap="none" strike="noStrike">
              <a:solidFill>
                <a:srgbClr val="000000"/>
              </a:solidFill>
              <a:latin typeface="Arial"/>
              <a:ea typeface="Arial"/>
              <a:cs typeface="Arial"/>
              <a:sym typeface="Arial"/>
            </a:endParaRPr>
          </a:p>
        </p:txBody>
      </p:sp>
      <p:sp>
        <p:nvSpPr>
          <p:cNvPr id="103" name="Google Shape;103;p14"/>
          <p:cNvSpPr txBox="1"/>
          <p:nvPr/>
        </p:nvSpPr>
        <p:spPr>
          <a:xfrm>
            <a:off x="112733" y="4954906"/>
            <a:ext cx="8872115" cy="17773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What is a ‘Goal’?</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Calibri"/>
                <a:ea typeface="Calibri"/>
                <a:cs typeface="Calibri"/>
                <a:sym typeface="Calibri"/>
              </a:rPr>
              <a:t>Can you think of Five Global Goals that we want to achieve for EVERYONE around the world?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171441" lvl="2" marL="857208"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41" lvl="2" marL="857208"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41" lvl="2" marL="857208"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41" lvl="2" marL="857208"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41" lvl="2" marL="857208"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14291" lvl="0" marL="171441" marR="0" rtl="0" algn="l">
              <a:lnSpc>
                <a:spcPct val="100000"/>
              </a:lnSpc>
              <a:spcBef>
                <a:spcPts val="0"/>
              </a:spcBef>
              <a:spcAft>
                <a:spcPts val="0"/>
              </a:spcAft>
              <a:buClr>
                <a:schemeClr val="dk1"/>
              </a:buClr>
              <a:buSzPts val="900"/>
              <a:buFont typeface="Calibri"/>
              <a:buNone/>
            </a:pPr>
            <a:r>
              <a:t/>
            </a:r>
            <a:endParaRPr b="0" i="0" sz="900" u="none" cap="none" strike="noStrike">
              <a:solidFill>
                <a:schemeClr val="dk1"/>
              </a:solidFill>
              <a:latin typeface="Calibri"/>
              <a:ea typeface="Calibri"/>
              <a:cs typeface="Calibri"/>
              <a:sym typeface="Calibri"/>
            </a:endParaRPr>
          </a:p>
        </p:txBody>
      </p:sp>
      <p:pic>
        <p:nvPicPr>
          <p:cNvPr id="104" name="Google Shape;104;p14"/>
          <p:cNvPicPr preferRelativeResize="0"/>
          <p:nvPr/>
        </p:nvPicPr>
        <p:blipFill rotWithShape="1">
          <a:blip r:embed="rId4">
            <a:alphaModFix/>
          </a:blip>
          <a:srcRect b="0" l="0" r="0" t="0"/>
          <a:stretch/>
        </p:blipFill>
        <p:spPr>
          <a:xfrm>
            <a:off x="6815138" y="5309235"/>
            <a:ext cx="1415803" cy="888619"/>
          </a:xfrm>
          <a:prstGeom prst="rect">
            <a:avLst/>
          </a:prstGeom>
          <a:noFill/>
          <a:ln>
            <a:noFill/>
          </a:ln>
        </p:spPr>
      </p:pic>
      <p:sp>
        <p:nvSpPr>
          <p:cNvPr id="105" name="Google Shape;105;p14"/>
          <p:cNvSpPr txBox="1"/>
          <p:nvPr/>
        </p:nvSpPr>
        <p:spPr>
          <a:xfrm>
            <a:off x="159152" y="978925"/>
            <a:ext cx="8543924" cy="276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Instruction: Create a mind-map of the different </a:t>
            </a:r>
            <a:r>
              <a:rPr b="0" i="0" lang="en-US" sz="1200" u="sng" cap="none" strike="noStrike">
                <a:solidFill>
                  <a:srgbClr val="FF0000"/>
                </a:solidFill>
                <a:latin typeface="Calibri"/>
                <a:ea typeface="Calibri"/>
                <a:cs typeface="Calibri"/>
                <a:sym typeface="Calibri"/>
              </a:rPr>
              <a:t>problems </a:t>
            </a:r>
            <a:r>
              <a:rPr b="0" i="0" lang="en-US" sz="1200" u="none" cap="none" strike="noStrike">
                <a:solidFill>
                  <a:srgbClr val="FF0000"/>
                </a:solidFill>
                <a:latin typeface="Calibri"/>
                <a:ea typeface="Calibri"/>
                <a:cs typeface="Calibri"/>
                <a:sym typeface="Calibri"/>
              </a:rPr>
              <a:t>that people may be experiencing around the world (e.g. poor healthcare)</a:t>
            </a:r>
            <a:endParaRPr b="0" i="0" sz="1800" u="none" cap="none" strike="noStrike">
              <a:solidFill>
                <a:srgbClr val="FF0000"/>
              </a:solidFill>
              <a:latin typeface="Arial"/>
              <a:ea typeface="Arial"/>
              <a:cs typeface="Arial"/>
              <a:sym typeface="Arial"/>
            </a:endParaRPr>
          </a:p>
        </p:txBody>
      </p:sp>
      <p:sp>
        <p:nvSpPr>
          <p:cNvPr id="106" name="Google Shape;106;p14"/>
          <p:cNvSpPr txBox="1"/>
          <p:nvPr/>
        </p:nvSpPr>
        <p:spPr>
          <a:xfrm>
            <a:off x="112733" y="4619847"/>
            <a:ext cx="8543924" cy="276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Instruction: Complete the two tasks below</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5"/>
          <p:cNvPicPr preferRelativeResize="0"/>
          <p:nvPr/>
        </p:nvPicPr>
        <p:blipFill rotWithShape="1">
          <a:blip r:embed="rId3">
            <a:alphaModFix/>
          </a:blip>
          <a:srcRect b="0" l="0" r="0" t="0"/>
          <a:stretch/>
        </p:blipFill>
        <p:spPr>
          <a:xfrm>
            <a:off x="8528865" y="0"/>
            <a:ext cx="600075" cy="600075"/>
          </a:xfrm>
          <a:prstGeom prst="ellipse">
            <a:avLst/>
          </a:prstGeom>
          <a:noFill/>
          <a:ln>
            <a:noFill/>
          </a:ln>
        </p:spPr>
      </p:pic>
      <p:sp>
        <p:nvSpPr>
          <p:cNvPr id="112" name="Google Shape;112;p15"/>
          <p:cNvSpPr/>
          <p:nvPr/>
        </p:nvSpPr>
        <p:spPr>
          <a:xfrm>
            <a:off x="-1" y="120015"/>
            <a:ext cx="852886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13" name="Google Shape;113;p15"/>
          <p:cNvSpPr txBox="1"/>
          <p:nvPr/>
        </p:nvSpPr>
        <p:spPr>
          <a:xfrm>
            <a:off x="125260" y="472447"/>
            <a:ext cx="8322144"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1: </a:t>
            </a:r>
            <a:r>
              <a:rPr b="0" i="0" lang="en-US" sz="1050" u="none" cap="none" strike="noStrike">
                <a:solidFill>
                  <a:schemeClr val="dk1"/>
                </a:solidFill>
                <a:latin typeface="Calibri"/>
                <a:ea typeface="Calibri"/>
                <a:cs typeface="Calibri"/>
                <a:sym typeface="Calibri"/>
              </a:rPr>
              <a:t>What are the Global Goals?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1050" u="none" cap="none" strike="noStrike">
                <a:solidFill>
                  <a:schemeClr val="dk1"/>
                </a:solidFill>
                <a:latin typeface="Calibri"/>
                <a:ea typeface="Calibri"/>
                <a:cs typeface="Calibri"/>
                <a:sym typeface="Calibri"/>
              </a:rPr>
              <a:t>To explore and explain the Global Goals</a:t>
            </a:r>
            <a:endParaRPr b="0" i="0" sz="1400" u="none" cap="none" strike="noStrike">
              <a:solidFill>
                <a:srgbClr val="000000"/>
              </a:solidFill>
              <a:latin typeface="Arial"/>
              <a:ea typeface="Arial"/>
              <a:cs typeface="Arial"/>
              <a:sym typeface="Arial"/>
            </a:endParaRPr>
          </a:p>
        </p:txBody>
      </p:sp>
      <p:sp>
        <p:nvSpPr>
          <p:cNvPr id="114" name="Google Shape;114;p15"/>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2</a:t>
            </a:r>
            <a:endParaRPr b="0" i="0" sz="1400" u="none" cap="none" strike="noStrike">
              <a:solidFill>
                <a:srgbClr val="000000"/>
              </a:solidFill>
              <a:latin typeface="Arial"/>
              <a:ea typeface="Arial"/>
              <a:cs typeface="Arial"/>
              <a:sym typeface="Arial"/>
            </a:endParaRPr>
          </a:p>
        </p:txBody>
      </p:sp>
      <p:sp>
        <p:nvSpPr>
          <p:cNvPr id="115" name="Google Shape;115;p15"/>
          <p:cNvSpPr/>
          <p:nvPr/>
        </p:nvSpPr>
        <p:spPr>
          <a:xfrm>
            <a:off x="125260" y="1386811"/>
            <a:ext cx="8922219" cy="3430934"/>
          </a:xfrm>
          <a:prstGeom prst="rect">
            <a:avLst/>
          </a:prstGeom>
          <a:solidFill>
            <a:schemeClr val="lt1"/>
          </a:solidFill>
          <a:ln cap="flat" cmpd="sng" w="38100">
            <a:solidFill>
              <a:srgbClr val="B04A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
        <p:nvSpPr>
          <p:cNvPr id="116" name="Google Shape;116;p15"/>
          <p:cNvSpPr/>
          <p:nvPr/>
        </p:nvSpPr>
        <p:spPr>
          <a:xfrm>
            <a:off x="6877868" y="1623962"/>
            <a:ext cx="2069432" cy="1239253"/>
          </a:xfrm>
          <a:prstGeom prst="wedgeRoundRectCallout">
            <a:avLst>
              <a:gd fmla="val -51066" name="adj1"/>
              <a:gd fmla="val 81918" name="adj2"/>
              <a:gd fmla="val 16667" name="adj3"/>
            </a:avLst>
          </a:prstGeom>
          <a:solidFill>
            <a:schemeClr val="lt1"/>
          </a:solidFill>
          <a:ln cap="flat" cmpd="sng" w="1905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Calibri"/>
              <a:ea typeface="Calibri"/>
              <a:cs typeface="Calibri"/>
              <a:sym typeface="Calibri"/>
            </a:endParaRPr>
          </a:p>
        </p:txBody>
      </p:sp>
      <p:sp>
        <p:nvSpPr>
          <p:cNvPr id="117" name="Google Shape;117;p15"/>
          <p:cNvSpPr txBox="1"/>
          <p:nvPr/>
        </p:nvSpPr>
        <p:spPr>
          <a:xfrm>
            <a:off x="125259" y="4954907"/>
            <a:ext cx="8922219" cy="17773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Which Global Goal is the most important to YOU and your community? Can you also explain why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8" name="Google Shape;118;p15"/>
          <p:cNvSpPr txBox="1"/>
          <p:nvPr/>
        </p:nvSpPr>
        <p:spPr>
          <a:xfrm>
            <a:off x="87712" y="906566"/>
            <a:ext cx="8859588" cy="4616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Instructions: First, read the ‘Heroes for Change’ comic book which includes the 17 Global Goals to be achieved. Next, create your own panel with a superhero fighting for one of the global goals.  You can find the comic book here </a:t>
            </a:r>
            <a:r>
              <a:rPr lang="en-US" sz="1200" u="sng">
                <a:solidFill>
                  <a:schemeClr val="hlink"/>
                </a:solidFill>
                <a:latin typeface="Calibri"/>
                <a:ea typeface="Calibri"/>
                <a:cs typeface="Calibri"/>
                <a:sym typeface="Calibri"/>
                <a:hlinkClick r:id="rId4"/>
              </a:rPr>
              <a:t>"Heroes for Change" Comic Book</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16"/>
          <p:cNvPicPr preferRelativeResize="0"/>
          <p:nvPr/>
        </p:nvPicPr>
        <p:blipFill rotWithShape="1">
          <a:blip r:embed="rId3">
            <a:alphaModFix/>
          </a:blip>
          <a:srcRect b="0" l="0" r="0" t="0"/>
          <a:stretch/>
        </p:blipFill>
        <p:spPr>
          <a:xfrm>
            <a:off x="539962" y="1625709"/>
            <a:ext cx="3894838" cy="3263682"/>
          </a:xfrm>
          <a:prstGeom prst="rect">
            <a:avLst/>
          </a:prstGeom>
          <a:noFill/>
          <a:ln>
            <a:noFill/>
          </a:ln>
        </p:spPr>
      </p:pic>
      <p:pic>
        <p:nvPicPr>
          <p:cNvPr id="124" name="Google Shape;124;p16"/>
          <p:cNvPicPr preferRelativeResize="0"/>
          <p:nvPr/>
        </p:nvPicPr>
        <p:blipFill rotWithShape="1">
          <a:blip r:embed="rId4">
            <a:alphaModFix/>
          </a:blip>
          <a:srcRect b="0" l="0" r="0" t="0"/>
          <a:stretch/>
        </p:blipFill>
        <p:spPr>
          <a:xfrm>
            <a:off x="8543925" y="0"/>
            <a:ext cx="600075" cy="600075"/>
          </a:xfrm>
          <a:prstGeom prst="ellipse">
            <a:avLst/>
          </a:prstGeom>
          <a:noFill/>
          <a:ln>
            <a:noFill/>
          </a:ln>
        </p:spPr>
      </p:pic>
      <p:sp>
        <p:nvSpPr>
          <p:cNvPr id="125" name="Google Shape;125;p16"/>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26" name="Google Shape;126;p16"/>
          <p:cNvSpPr txBox="1"/>
          <p:nvPr/>
        </p:nvSpPr>
        <p:spPr>
          <a:xfrm>
            <a:off x="0" y="472447"/>
            <a:ext cx="7030789"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2: </a:t>
            </a:r>
            <a:r>
              <a:rPr b="0" i="0" lang="en-US" sz="1050" u="none" cap="none" strike="noStrike">
                <a:solidFill>
                  <a:schemeClr val="dk1"/>
                </a:solidFill>
                <a:latin typeface="Calibri"/>
                <a:ea typeface="Calibri"/>
                <a:cs typeface="Calibri"/>
                <a:sym typeface="Calibri"/>
              </a:rPr>
              <a:t>How can we work towards Global Goal 2: Zero Hunger?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1050" u="none" cap="none" strike="noStrike">
                <a:solidFill>
                  <a:schemeClr val="dk1"/>
                </a:solidFill>
                <a:latin typeface="Calibri"/>
                <a:ea typeface="Calibri"/>
                <a:cs typeface="Calibri"/>
                <a:sym typeface="Calibri"/>
              </a:rPr>
              <a:t>To understand why Zero Hunger matters on a local and global level</a:t>
            </a:r>
            <a:endParaRPr b="0" i="0" sz="1400" u="none" cap="none" strike="noStrike">
              <a:solidFill>
                <a:srgbClr val="000000"/>
              </a:solidFill>
              <a:latin typeface="Arial"/>
              <a:ea typeface="Arial"/>
              <a:cs typeface="Arial"/>
              <a:sym typeface="Arial"/>
            </a:endParaRPr>
          </a:p>
        </p:txBody>
      </p:sp>
      <p:pic>
        <p:nvPicPr>
          <p:cNvPr id="127" name="Google Shape;127;p16"/>
          <p:cNvPicPr preferRelativeResize="0"/>
          <p:nvPr/>
        </p:nvPicPr>
        <p:blipFill rotWithShape="1">
          <a:blip r:embed="rId5">
            <a:alphaModFix/>
          </a:blip>
          <a:srcRect b="0" l="0" r="0" t="0"/>
          <a:stretch/>
        </p:blipFill>
        <p:spPr>
          <a:xfrm>
            <a:off x="4317787" y="1797159"/>
            <a:ext cx="4826213" cy="3263682"/>
          </a:xfrm>
          <a:prstGeom prst="rect">
            <a:avLst/>
          </a:prstGeom>
          <a:noFill/>
          <a:ln>
            <a:noFill/>
          </a:ln>
        </p:spPr>
      </p:pic>
      <p:sp>
        <p:nvSpPr>
          <p:cNvPr id="128" name="Google Shape;128;p16"/>
          <p:cNvSpPr txBox="1"/>
          <p:nvPr/>
        </p:nvSpPr>
        <p:spPr>
          <a:xfrm>
            <a:off x="162838" y="1054209"/>
            <a:ext cx="8543924" cy="276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Instruction: Annotate the brain with what you </a:t>
            </a:r>
            <a:r>
              <a:rPr b="0" i="0" lang="en-US" sz="1200" u="sng" cap="none" strike="noStrike">
                <a:solidFill>
                  <a:srgbClr val="FF0000"/>
                </a:solidFill>
                <a:latin typeface="Calibri"/>
                <a:ea typeface="Calibri"/>
                <a:cs typeface="Calibri"/>
                <a:sym typeface="Calibri"/>
              </a:rPr>
              <a:t>know </a:t>
            </a:r>
            <a:r>
              <a:rPr b="0" i="0" lang="en-US" sz="1200" u="none" cap="none" strike="noStrike">
                <a:solidFill>
                  <a:srgbClr val="FF0000"/>
                </a:solidFill>
                <a:latin typeface="Calibri"/>
                <a:ea typeface="Calibri"/>
                <a:cs typeface="Calibri"/>
                <a:sym typeface="Calibri"/>
              </a:rPr>
              <a:t>about Uganda. Annotate the thought cloud with what you </a:t>
            </a:r>
            <a:r>
              <a:rPr b="0" i="0" lang="en-US" sz="1200" u="sng" cap="none" strike="noStrike">
                <a:solidFill>
                  <a:srgbClr val="FF0000"/>
                </a:solidFill>
                <a:latin typeface="Calibri"/>
                <a:ea typeface="Calibri"/>
                <a:cs typeface="Calibri"/>
                <a:sym typeface="Calibri"/>
              </a:rPr>
              <a:t>think </a:t>
            </a:r>
            <a:r>
              <a:rPr b="0" i="0" lang="en-US" sz="1200" u="none" cap="none" strike="noStrike">
                <a:solidFill>
                  <a:srgbClr val="FF0000"/>
                </a:solidFill>
                <a:latin typeface="Calibri"/>
                <a:ea typeface="Calibri"/>
                <a:cs typeface="Calibri"/>
                <a:sym typeface="Calibri"/>
              </a:rPr>
              <a:t>Uganda is like.</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17"/>
          <p:cNvPicPr preferRelativeResize="0"/>
          <p:nvPr/>
        </p:nvPicPr>
        <p:blipFill rotWithShape="1">
          <a:blip r:embed="rId3">
            <a:alphaModFix/>
          </a:blip>
          <a:srcRect b="0" l="0" r="0" t="0"/>
          <a:stretch/>
        </p:blipFill>
        <p:spPr>
          <a:xfrm>
            <a:off x="8543925" y="0"/>
            <a:ext cx="600075" cy="600075"/>
          </a:xfrm>
          <a:prstGeom prst="ellipse">
            <a:avLst/>
          </a:prstGeom>
          <a:noFill/>
          <a:ln>
            <a:noFill/>
          </a:ln>
        </p:spPr>
      </p:pic>
      <p:sp>
        <p:nvSpPr>
          <p:cNvPr id="134" name="Google Shape;134;p17"/>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35" name="Google Shape;135;p17"/>
          <p:cNvSpPr txBox="1"/>
          <p:nvPr/>
        </p:nvSpPr>
        <p:spPr>
          <a:xfrm>
            <a:off x="0" y="472447"/>
            <a:ext cx="7030789"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2: </a:t>
            </a:r>
            <a:r>
              <a:rPr b="0" i="0" lang="en-US" sz="1050" u="none" cap="none" strike="noStrike">
                <a:solidFill>
                  <a:schemeClr val="dk1"/>
                </a:solidFill>
                <a:latin typeface="Calibri"/>
                <a:ea typeface="Calibri"/>
                <a:cs typeface="Calibri"/>
                <a:sym typeface="Calibri"/>
              </a:rPr>
              <a:t>How can we work towards Global Goal 2: Zero Hunger?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1050" u="none" cap="none" strike="noStrike">
                <a:solidFill>
                  <a:schemeClr val="dk1"/>
                </a:solidFill>
                <a:latin typeface="Calibri"/>
                <a:ea typeface="Calibri"/>
                <a:cs typeface="Calibri"/>
                <a:sym typeface="Calibri"/>
              </a:rPr>
              <a:t>To understand why Zero Hunger matters on a local and global level</a:t>
            </a:r>
            <a:endParaRPr b="0" i="0" sz="1400" u="none" cap="none" strike="noStrike">
              <a:solidFill>
                <a:srgbClr val="000000"/>
              </a:solidFill>
              <a:latin typeface="Arial"/>
              <a:ea typeface="Arial"/>
              <a:cs typeface="Arial"/>
              <a:sym typeface="Arial"/>
            </a:endParaRPr>
          </a:p>
        </p:txBody>
      </p:sp>
      <p:sp>
        <p:nvSpPr>
          <p:cNvPr id="136" name="Google Shape;136;p17"/>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3</a:t>
            </a:r>
            <a:endParaRPr b="0" i="0" sz="1400" u="none" cap="none" strike="noStrike">
              <a:solidFill>
                <a:srgbClr val="000000"/>
              </a:solidFill>
              <a:latin typeface="Arial"/>
              <a:ea typeface="Arial"/>
              <a:cs typeface="Arial"/>
              <a:sym typeface="Arial"/>
            </a:endParaRPr>
          </a:p>
        </p:txBody>
      </p:sp>
      <p:sp>
        <p:nvSpPr>
          <p:cNvPr id="137" name="Google Shape;137;p17"/>
          <p:cNvSpPr/>
          <p:nvPr/>
        </p:nvSpPr>
        <p:spPr>
          <a:xfrm>
            <a:off x="519422" y="1364302"/>
            <a:ext cx="3915378" cy="206469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Uganda Photograph</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What can you see?</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38" name="Google Shape;138;p17"/>
          <p:cNvSpPr/>
          <p:nvPr/>
        </p:nvSpPr>
        <p:spPr>
          <a:xfrm>
            <a:off x="4616981" y="1350014"/>
            <a:ext cx="4134762" cy="206469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UK Photograph</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What can you see?</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39" name="Google Shape;139;p17"/>
          <p:cNvSpPr txBox="1"/>
          <p:nvPr/>
        </p:nvSpPr>
        <p:spPr>
          <a:xfrm>
            <a:off x="181627" y="4399849"/>
            <a:ext cx="8780746" cy="18004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What does this tell us about the UK and Uganda?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40" name="Google Shape;140;p17"/>
          <p:cNvPicPr preferRelativeResize="0"/>
          <p:nvPr/>
        </p:nvPicPr>
        <p:blipFill rotWithShape="1">
          <a:blip r:embed="rId4">
            <a:alphaModFix/>
          </a:blip>
          <a:srcRect b="0" l="0" r="0" t="0"/>
          <a:stretch/>
        </p:blipFill>
        <p:spPr>
          <a:xfrm>
            <a:off x="7458075" y="3710962"/>
            <a:ext cx="1485509" cy="1001280"/>
          </a:xfrm>
          <a:prstGeom prst="rect">
            <a:avLst/>
          </a:prstGeom>
          <a:noFill/>
          <a:ln>
            <a:noFill/>
          </a:ln>
        </p:spPr>
      </p:pic>
      <p:sp>
        <p:nvSpPr>
          <p:cNvPr id="141" name="Google Shape;141;p17"/>
          <p:cNvSpPr txBox="1"/>
          <p:nvPr/>
        </p:nvSpPr>
        <p:spPr>
          <a:xfrm>
            <a:off x="162838" y="931767"/>
            <a:ext cx="8543924" cy="276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Instruction: Take a look at the photos of Uganda and the UK on the next slide and complete the boxes below</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18"/>
          <p:cNvPicPr preferRelativeResize="0"/>
          <p:nvPr/>
        </p:nvPicPr>
        <p:blipFill rotWithShape="1">
          <a:blip r:embed="rId3">
            <a:alphaModFix/>
          </a:blip>
          <a:srcRect b="0" l="0" r="0" t="0"/>
          <a:stretch/>
        </p:blipFill>
        <p:spPr>
          <a:xfrm>
            <a:off x="8543925" y="0"/>
            <a:ext cx="600075" cy="600075"/>
          </a:xfrm>
          <a:prstGeom prst="ellipse">
            <a:avLst/>
          </a:prstGeom>
          <a:noFill/>
          <a:ln>
            <a:noFill/>
          </a:ln>
        </p:spPr>
      </p:pic>
      <p:sp>
        <p:nvSpPr>
          <p:cNvPr id="147" name="Google Shape;147;p18"/>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pic>
        <p:nvPicPr>
          <p:cNvPr id="148" name="Google Shape;148;p18"/>
          <p:cNvPicPr preferRelativeResize="0"/>
          <p:nvPr/>
        </p:nvPicPr>
        <p:blipFill rotWithShape="1">
          <a:blip r:embed="rId4">
            <a:alphaModFix/>
          </a:blip>
          <a:srcRect b="0" l="0" r="0" t="0"/>
          <a:stretch/>
        </p:blipFill>
        <p:spPr>
          <a:xfrm>
            <a:off x="157165" y="1070665"/>
            <a:ext cx="2899440" cy="1923098"/>
          </a:xfrm>
          <a:prstGeom prst="rect">
            <a:avLst/>
          </a:prstGeom>
          <a:noFill/>
          <a:ln>
            <a:noFill/>
          </a:ln>
        </p:spPr>
      </p:pic>
      <p:pic>
        <p:nvPicPr>
          <p:cNvPr id="149" name="Google Shape;149;p18"/>
          <p:cNvPicPr preferRelativeResize="0"/>
          <p:nvPr/>
        </p:nvPicPr>
        <p:blipFill rotWithShape="1">
          <a:blip r:embed="rId5">
            <a:alphaModFix/>
          </a:blip>
          <a:srcRect b="0" l="0" r="0" t="0"/>
          <a:stretch/>
        </p:blipFill>
        <p:spPr>
          <a:xfrm>
            <a:off x="157166" y="3213794"/>
            <a:ext cx="2899440" cy="2142881"/>
          </a:xfrm>
          <a:prstGeom prst="rect">
            <a:avLst/>
          </a:prstGeom>
          <a:noFill/>
          <a:ln>
            <a:noFill/>
          </a:ln>
        </p:spPr>
      </p:pic>
      <p:pic>
        <p:nvPicPr>
          <p:cNvPr id="150" name="Google Shape;150;p18"/>
          <p:cNvPicPr preferRelativeResize="0"/>
          <p:nvPr/>
        </p:nvPicPr>
        <p:blipFill rotWithShape="1">
          <a:blip r:embed="rId6">
            <a:alphaModFix/>
          </a:blip>
          <a:srcRect b="0" l="0" r="0" t="0"/>
          <a:stretch/>
        </p:blipFill>
        <p:spPr>
          <a:xfrm>
            <a:off x="3167060" y="1070665"/>
            <a:ext cx="2759741" cy="2055559"/>
          </a:xfrm>
          <a:prstGeom prst="rect">
            <a:avLst/>
          </a:prstGeom>
          <a:noFill/>
          <a:ln>
            <a:noFill/>
          </a:ln>
        </p:spPr>
      </p:pic>
      <p:pic>
        <p:nvPicPr>
          <p:cNvPr id="151" name="Google Shape;151;p18"/>
          <p:cNvPicPr preferRelativeResize="0"/>
          <p:nvPr/>
        </p:nvPicPr>
        <p:blipFill rotWithShape="1">
          <a:blip r:embed="rId7">
            <a:alphaModFix/>
          </a:blip>
          <a:srcRect b="0" l="0" r="0" t="0"/>
          <a:stretch/>
        </p:blipFill>
        <p:spPr>
          <a:xfrm>
            <a:off x="3167060" y="3360543"/>
            <a:ext cx="2759741" cy="2064725"/>
          </a:xfrm>
          <a:prstGeom prst="rect">
            <a:avLst/>
          </a:prstGeom>
          <a:noFill/>
          <a:ln>
            <a:noFill/>
          </a:ln>
        </p:spPr>
      </p:pic>
      <p:pic>
        <p:nvPicPr>
          <p:cNvPr id="152" name="Google Shape;152;p18"/>
          <p:cNvPicPr preferRelativeResize="0"/>
          <p:nvPr/>
        </p:nvPicPr>
        <p:blipFill rotWithShape="1">
          <a:blip r:embed="rId8">
            <a:alphaModFix/>
          </a:blip>
          <a:srcRect b="0" l="0" r="0" t="0"/>
          <a:stretch/>
        </p:blipFill>
        <p:spPr>
          <a:xfrm>
            <a:off x="6037255" y="1070665"/>
            <a:ext cx="2899440" cy="2189726"/>
          </a:xfrm>
          <a:prstGeom prst="rect">
            <a:avLst/>
          </a:prstGeom>
          <a:noFill/>
          <a:ln>
            <a:noFill/>
          </a:ln>
        </p:spPr>
      </p:pic>
      <p:pic>
        <p:nvPicPr>
          <p:cNvPr id="153" name="Google Shape;153;p18"/>
          <p:cNvPicPr preferRelativeResize="0"/>
          <p:nvPr/>
        </p:nvPicPr>
        <p:blipFill rotWithShape="1">
          <a:blip r:embed="rId9">
            <a:alphaModFix/>
          </a:blip>
          <a:srcRect b="0" l="0" r="0" t="0"/>
          <a:stretch/>
        </p:blipFill>
        <p:spPr>
          <a:xfrm>
            <a:off x="6026070" y="3457576"/>
            <a:ext cx="2910625" cy="19676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19"/>
          <p:cNvPicPr preferRelativeResize="0"/>
          <p:nvPr/>
        </p:nvPicPr>
        <p:blipFill>
          <a:blip r:embed="rId3">
            <a:alphaModFix amt="13000"/>
          </a:blip>
          <a:stretch>
            <a:fillRect/>
          </a:stretch>
        </p:blipFill>
        <p:spPr>
          <a:xfrm>
            <a:off x="1415450" y="3701275"/>
            <a:ext cx="6350675" cy="2915249"/>
          </a:xfrm>
          <a:prstGeom prst="rect">
            <a:avLst/>
          </a:prstGeom>
          <a:noFill/>
          <a:ln>
            <a:noFill/>
          </a:ln>
        </p:spPr>
      </p:pic>
      <p:pic>
        <p:nvPicPr>
          <p:cNvPr id="159" name="Google Shape;159;p19"/>
          <p:cNvPicPr preferRelativeResize="0"/>
          <p:nvPr/>
        </p:nvPicPr>
        <p:blipFill>
          <a:blip r:embed="rId4">
            <a:alphaModFix amt="20000"/>
          </a:blip>
          <a:stretch>
            <a:fillRect/>
          </a:stretch>
        </p:blipFill>
        <p:spPr>
          <a:xfrm>
            <a:off x="1415450" y="1170875"/>
            <a:ext cx="6350676" cy="2479675"/>
          </a:xfrm>
          <a:prstGeom prst="rect">
            <a:avLst/>
          </a:prstGeom>
          <a:noFill/>
          <a:ln>
            <a:noFill/>
          </a:ln>
        </p:spPr>
      </p:pic>
      <p:pic>
        <p:nvPicPr>
          <p:cNvPr id="160" name="Google Shape;160;p19"/>
          <p:cNvPicPr preferRelativeResize="0"/>
          <p:nvPr/>
        </p:nvPicPr>
        <p:blipFill rotWithShape="1">
          <a:blip r:embed="rId5">
            <a:alphaModFix/>
          </a:blip>
          <a:srcRect b="0" l="0" r="0" t="0"/>
          <a:stretch/>
        </p:blipFill>
        <p:spPr>
          <a:xfrm>
            <a:off x="8543925" y="0"/>
            <a:ext cx="600075" cy="600075"/>
          </a:xfrm>
          <a:prstGeom prst="ellipse">
            <a:avLst/>
          </a:prstGeom>
          <a:noFill/>
          <a:ln>
            <a:noFill/>
          </a:ln>
        </p:spPr>
      </p:pic>
      <p:sp>
        <p:nvSpPr>
          <p:cNvPr id="161" name="Google Shape;161;p19"/>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62" name="Google Shape;162;p19"/>
          <p:cNvSpPr txBox="1"/>
          <p:nvPr/>
        </p:nvSpPr>
        <p:spPr>
          <a:xfrm>
            <a:off x="0" y="472447"/>
            <a:ext cx="7030789"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2: </a:t>
            </a:r>
            <a:r>
              <a:rPr b="0" i="0" lang="en-US" sz="1050" u="none" cap="none" strike="noStrike">
                <a:solidFill>
                  <a:schemeClr val="dk1"/>
                </a:solidFill>
                <a:latin typeface="Calibri"/>
                <a:ea typeface="Calibri"/>
                <a:cs typeface="Calibri"/>
                <a:sym typeface="Calibri"/>
              </a:rPr>
              <a:t>How can we work towards Global Goal 2: Zero Hunger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1050" u="none" cap="none" strike="noStrike">
                <a:solidFill>
                  <a:schemeClr val="dk1"/>
                </a:solidFill>
                <a:latin typeface="Calibri"/>
                <a:ea typeface="Calibri"/>
                <a:cs typeface="Calibri"/>
                <a:sym typeface="Calibri"/>
              </a:rPr>
              <a:t>To understand why Zero Hunger matters on a local and global level</a:t>
            </a:r>
            <a:endParaRPr b="0" i="0" sz="1400" u="none" cap="none" strike="noStrike">
              <a:solidFill>
                <a:srgbClr val="000000"/>
              </a:solidFill>
              <a:latin typeface="Arial"/>
              <a:ea typeface="Arial"/>
              <a:cs typeface="Arial"/>
              <a:sym typeface="Arial"/>
            </a:endParaRPr>
          </a:p>
        </p:txBody>
      </p:sp>
      <p:sp>
        <p:nvSpPr>
          <p:cNvPr id="163" name="Google Shape;163;p19"/>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4</a:t>
            </a:r>
            <a:endParaRPr b="0" i="0" sz="1400" u="none" cap="none" strike="noStrike">
              <a:solidFill>
                <a:srgbClr val="000000"/>
              </a:solidFill>
              <a:latin typeface="Arial"/>
              <a:ea typeface="Arial"/>
              <a:cs typeface="Arial"/>
              <a:sym typeface="Arial"/>
            </a:endParaRPr>
          </a:p>
        </p:txBody>
      </p:sp>
      <p:sp>
        <p:nvSpPr>
          <p:cNvPr id="164" name="Google Shape;164;p19"/>
          <p:cNvSpPr txBox="1"/>
          <p:nvPr/>
        </p:nvSpPr>
        <p:spPr>
          <a:xfrm rot="-5400000">
            <a:off x="-4582" y="2271533"/>
            <a:ext cx="1689387"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Life in Uganda</a:t>
            </a:r>
            <a:endParaRPr b="0" i="0" sz="1400" u="none" cap="none" strike="noStrike">
              <a:solidFill>
                <a:srgbClr val="000000"/>
              </a:solidFill>
              <a:latin typeface="Arial"/>
              <a:ea typeface="Arial"/>
              <a:cs typeface="Arial"/>
              <a:sym typeface="Arial"/>
            </a:endParaRPr>
          </a:p>
        </p:txBody>
      </p:sp>
      <p:sp>
        <p:nvSpPr>
          <p:cNvPr id="165" name="Google Shape;165;p19"/>
          <p:cNvSpPr txBox="1"/>
          <p:nvPr/>
        </p:nvSpPr>
        <p:spPr>
          <a:xfrm rot="-5400000">
            <a:off x="-4583" y="4997319"/>
            <a:ext cx="1689387"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Life in Wales</a:t>
            </a:r>
            <a:endParaRPr b="0" i="0" sz="1400" u="none" cap="none" strike="noStrike">
              <a:solidFill>
                <a:srgbClr val="000000"/>
              </a:solidFill>
              <a:latin typeface="Arial"/>
              <a:ea typeface="Arial"/>
              <a:cs typeface="Arial"/>
              <a:sym typeface="Arial"/>
            </a:endParaRPr>
          </a:p>
        </p:txBody>
      </p:sp>
      <p:sp>
        <p:nvSpPr>
          <p:cNvPr id="166" name="Google Shape;166;p19"/>
          <p:cNvSpPr txBox="1"/>
          <p:nvPr/>
        </p:nvSpPr>
        <p:spPr>
          <a:xfrm>
            <a:off x="2439365" y="902458"/>
            <a:ext cx="4423893" cy="2539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FF0000"/>
                </a:solidFill>
                <a:latin typeface="Calibri"/>
                <a:ea typeface="Calibri"/>
                <a:cs typeface="Calibri"/>
                <a:sym typeface="Calibri"/>
              </a:rPr>
              <a:t>How do we currently tackle hunger within our communities?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Google Shape;171;p20"/>
          <p:cNvPicPr preferRelativeResize="0"/>
          <p:nvPr/>
        </p:nvPicPr>
        <p:blipFill rotWithShape="1">
          <a:blip r:embed="rId3">
            <a:alphaModFix/>
          </a:blip>
          <a:srcRect b="0" l="0" r="0" t="0"/>
          <a:stretch/>
        </p:blipFill>
        <p:spPr>
          <a:xfrm>
            <a:off x="538619" y="1144931"/>
            <a:ext cx="8104339" cy="5320263"/>
          </a:xfrm>
          <a:prstGeom prst="rect">
            <a:avLst/>
          </a:prstGeom>
          <a:noFill/>
          <a:ln>
            <a:noFill/>
          </a:ln>
        </p:spPr>
      </p:pic>
      <p:pic>
        <p:nvPicPr>
          <p:cNvPr id="172" name="Google Shape;172;p20"/>
          <p:cNvPicPr preferRelativeResize="0"/>
          <p:nvPr/>
        </p:nvPicPr>
        <p:blipFill rotWithShape="1">
          <a:blip r:embed="rId4">
            <a:alphaModFix/>
          </a:blip>
          <a:srcRect b="0" l="0" r="0" t="0"/>
          <a:stretch/>
        </p:blipFill>
        <p:spPr>
          <a:xfrm>
            <a:off x="8543925" y="0"/>
            <a:ext cx="600075" cy="600075"/>
          </a:xfrm>
          <a:prstGeom prst="ellipse">
            <a:avLst/>
          </a:prstGeom>
          <a:noFill/>
          <a:ln>
            <a:noFill/>
          </a:ln>
        </p:spPr>
      </p:pic>
      <p:sp>
        <p:nvSpPr>
          <p:cNvPr id="173" name="Google Shape;173;p20"/>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74" name="Google Shape;174;p20"/>
          <p:cNvSpPr txBox="1"/>
          <p:nvPr/>
        </p:nvSpPr>
        <p:spPr>
          <a:xfrm>
            <a:off x="0" y="472447"/>
            <a:ext cx="7030789" cy="4154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3: </a:t>
            </a:r>
            <a:r>
              <a:rPr b="0" i="0" lang="en-US" sz="900" u="none" cap="none" strike="noStrike">
                <a:solidFill>
                  <a:schemeClr val="dk1"/>
                </a:solidFill>
                <a:latin typeface="Calibri"/>
                <a:ea typeface="Calibri"/>
                <a:cs typeface="Calibri"/>
                <a:sym typeface="Calibri"/>
              </a:rPr>
              <a:t>What is traditionally eaten in the UK and Uganda and where does this food come from?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900" u="none" cap="none" strike="noStrike">
                <a:solidFill>
                  <a:schemeClr val="dk1"/>
                </a:solidFill>
                <a:latin typeface="Calibri"/>
                <a:ea typeface="Calibri"/>
                <a:cs typeface="Calibri"/>
                <a:sym typeface="Calibri"/>
              </a:rPr>
              <a:t>To identify </a:t>
            </a:r>
            <a:r>
              <a:rPr b="0" i="1" lang="en-US" sz="900" u="none" cap="none" strike="noStrike">
                <a:solidFill>
                  <a:schemeClr val="dk1"/>
                </a:solidFill>
                <a:latin typeface="Calibri"/>
                <a:ea typeface="Calibri"/>
                <a:cs typeface="Calibri"/>
                <a:sym typeface="Calibri"/>
              </a:rPr>
              <a:t>where </a:t>
            </a:r>
            <a:r>
              <a:rPr b="0" i="0" lang="en-US" sz="900" u="none" cap="none" strike="noStrike">
                <a:solidFill>
                  <a:schemeClr val="dk1"/>
                </a:solidFill>
                <a:latin typeface="Calibri"/>
                <a:ea typeface="Calibri"/>
                <a:cs typeface="Calibri"/>
                <a:sym typeface="Calibri"/>
              </a:rPr>
              <a:t>our food comes from and how far it travels to our plates</a:t>
            </a:r>
            <a:endParaRPr b="0" i="0" sz="1400" u="none" cap="none" strike="noStrike">
              <a:solidFill>
                <a:srgbClr val="000000"/>
              </a:solidFill>
              <a:latin typeface="Arial"/>
              <a:ea typeface="Arial"/>
              <a:cs typeface="Arial"/>
              <a:sym typeface="Arial"/>
            </a:endParaRPr>
          </a:p>
        </p:txBody>
      </p:sp>
      <p:sp>
        <p:nvSpPr>
          <p:cNvPr id="175" name="Google Shape;175;p20"/>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6</a:t>
            </a:r>
            <a:endParaRPr b="0" i="0" sz="1400" u="none" cap="none" strike="noStrike">
              <a:solidFill>
                <a:srgbClr val="000000"/>
              </a:solidFill>
              <a:latin typeface="Arial"/>
              <a:ea typeface="Arial"/>
              <a:cs typeface="Arial"/>
              <a:sym typeface="Arial"/>
            </a:endParaRPr>
          </a:p>
        </p:txBody>
      </p:sp>
      <p:sp>
        <p:nvSpPr>
          <p:cNvPr id="176" name="Google Shape;176;p20"/>
          <p:cNvSpPr txBox="1"/>
          <p:nvPr/>
        </p:nvSpPr>
        <p:spPr>
          <a:xfrm>
            <a:off x="99034" y="931727"/>
            <a:ext cx="8543924" cy="276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Instruction: Complete the plate below with a drawing of your favourite meal. </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1"/>
          <p:cNvPicPr preferRelativeResize="0"/>
          <p:nvPr/>
        </p:nvPicPr>
        <p:blipFill rotWithShape="1">
          <a:blip r:embed="rId3">
            <a:alphaModFix/>
          </a:blip>
          <a:srcRect b="0" l="0" r="0" t="0"/>
          <a:stretch/>
        </p:blipFill>
        <p:spPr>
          <a:xfrm>
            <a:off x="8543925" y="9070"/>
            <a:ext cx="600075" cy="600075"/>
          </a:xfrm>
          <a:prstGeom prst="ellipse">
            <a:avLst/>
          </a:prstGeom>
          <a:noFill/>
          <a:ln>
            <a:noFill/>
          </a:ln>
        </p:spPr>
      </p:pic>
      <p:sp>
        <p:nvSpPr>
          <p:cNvPr id="182" name="Google Shape;182;p21"/>
          <p:cNvSpPr/>
          <p:nvPr/>
        </p:nvSpPr>
        <p:spPr>
          <a:xfrm>
            <a:off x="-1" y="120015"/>
            <a:ext cx="8543925" cy="308610"/>
          </a:xfrm>
          <a:prstGeom prst="rect">
            <a:avLst/>
          </a:prstGeom>
          <a:solidFill>
            <a:srgbClr val="28D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83" name="Google Shape;183;p21"/>
          <p:cNvSpPr txBox="1"/>
          <p:nvPr/>
        </p:nvSpPr>
        <p:spPr>
          <a:xfrm>
            <a:off x="0" y="472447"/>
            <a:ext cx="7030789" cy="4154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3: </a:t>
            </a:r>
            <a:r>
              <a:rPr b="0" i="0" lang="en-US" sz="900" u="none" cap="none" strike="noStrike">
                <a:solidFill>
                  <a:schemeClr val="dk1"/>
                </a:solidFill>
                <a:latin typeface="Calibri"/>
                <a:ea typeface="Calibri"/>
                <a:cs typeface="Calibri"/>
                <a:sym typeface="Calibri"/>
              </a:rPr>
              <a:t>What is traditionally eaten in the UK and Uganda and where does this food come from?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dk1"/>
                </a:solidFill>
                <a:latin typeface="Calibri"/>
                <a:ea typeface="Calibri"/>
                <a:cs typeface="Calibri"/>
                <a:sym typeface="Calibri"/>
              </a:rPr>
              <a:t>Lesson Aims: </a:t>
            </a:r>
            <a:r>
              <a:rPr b="0" i="0" lang="en-US" sz="900" u="none" cap="none" strike="noStrike">
                <a:solidFill>
                  <a:schemeClr val="dk1"/>
                </a:solidFill>
                <a:latin typeface="Calibri"/>
                <a:ea typeface="Calibri"/>
                <a:cs typeface="Calibri"/>
                <a:sym typeface="Calibri"/>
              </a:rPr>
              <a:t>To identify </a:t>
            </a:r>
            <a:r>
              <a:rPr b="0" i="1" lang="en-US" sz="900" u="none" cap="none" strike="noStrike">
                <a:solidFill>
                  <a:schemeClr val="dk1"/>
                </a:solidFill>
                <a:latin typeface="Calibri"/>
                <a:ea typeface="Calibri"/>
                <a:cs typeface="Calibri"/>
                <a:sym typeface="Calibri"/>
              </a:rPr>
              <a:t>where </a:t>
            </a:r>
            <a:r>
              <a:rPr b="0" i="0" lang="en-US" sz="900" u="none" cap="none" strike="noStrike">
                <a:solidFill>
                  <a:schemeClr val="dk1"/>
                </a:solidFill>
                <a:latin typeface="Calibri"/>
                <a:ea typeface="Calibri"/>
                <a:cs typeface="Calibri"/>
                <a:sym typeface="Calibri"/>
              </a:rPr>
              <a:t>our food comes from and how far it travels to our plates</a:t>
            </a:r>
            <a:endParaRPr b="0" i="0" sz="1400" u="none" cap="none" strike="noStrike">
              <a:solidFill>
                <a:srgbClr val="000000"/>
              </a:solidFill>
              <a:latin typeface="Arial"/>
              <a:ea typeface="Arial"/>
              <a:cs typeface="Arial"/>
              <a:sym typeface="Arial"/>
            </a:endParaRPr>
          </a:p>
        </p:txBody>
      </p:sp>
      <p:sp>
        <p:nvSpPr>
          <p:cNvPr id="184" name="Google Shape;184;p21"/>
          <p:cNvSpPr txBox="1"/>
          <p:nvPr/>
        </p:nvSpPr>
        <p:spPr>
          <a:xfrm>
            <a:off x="6327844" y="6583681"/>
            <a:ext cx="713036" cy="21929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825"/>
              <a:buFont typeface="Arial"/>
              <a:buNone/>
            </a:pPr>
            <a:r>
              <a:rPr b="0" i="0" lang="en-US" sz="825" u="none" cap="none" strike="noStrike">
                <a:solidFill>
                  <a:schemeClr val="dk1"/>
                </a:solidFill>
                <a:latin typeface="Calibri"/>
                <a:ea typeface="Calibri"/>
                <a:cs typeface="Calibri"/>
                <a:sym typeface="Calibri"/>
              </a:rPr>
              <a:t>Page 7</a:t>
            </a:r>
            <a:endParaRPr b="0" i="0" sz="1400" u="none" cap="none" strike="noStrike">
              <a:solidFill>
                <a:srgbClr val="000000"/>
              </a:solidFill>
              <a:latin typeface="Arial"/>
              <a:ea typeface="Arial"/>
              <a:cs typeface="Arial"/>
              <a:sym typeface="Arial"/>
            </a:endParaRPr>
          </a:p>
        </p:txBody>
      </p:sp>
      <p:sp>
        <p:nvSpPr>
          <p:cNvPr id="185" name="Google Shape;185;p21"/>
          <p:cNvSpPr txBox="1"/>
          <p:nvPr/>
        </p:nvSpPr>
        <p:spPr>
          <a:xfrm>
            <a:off x="225468" y="1011089"/>
            <a:ext cx="8805798" cy="5936240"/>
          </a:xfrm>
          <a:prstGeom prst="rect">
            <a:avLst/>
          </a:prstGeom>
          <a:no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Vegetables grow all over the world. If you can, you should buy vegetables and fruits that are grown locally and when they are in season - they are usually cheaper and they'll have the best flavour.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Whilst we buy most of our food from supermarkets, smaller food shops or markets,  all of the food we eat must be grown, reared or caught. Some people also grow or rear food at home or on allotments.</a:t>
            </a:r>
            <a:endParaRPr b="0"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Food is grown in an environment where light, food (soil) and water are available to them so they can grow and photosynthesise. Some farmers use large plastic tunnels to grow crops so that they are protected from the weather. Carrots and strawberries are often grown in polytunnels. Other farmers use hydroponics, where plants are grown without the use of soil and are instead grown in water. Tomatoes, peppers, cucumbers and lettuce are successfully grown this way.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Important facts:</a:t>
            </a:r>
            <a:endParaRPr b="0" i="0" sz="1400" u="none" cap="none" strike="noStrike">
              <a:solidFill>
                <a:srgbClr val="000000"/>
              </a:solidFill>
              <a:latin typeface="Arial"/>
              <a:ea typeface="Arial"/>
              <a:cs typeface="Arial"/>
              <a:sym typeface="Arial"/>
            </a:endParaRPr>
          </a:p>
          <a:p>
            <a:pPr indent="-128581" lvl="2" marL="814347"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All food comes from plants or animals.</a:t>
            </a:r>
            <a:endParaRPr b="0" i="0" sz="1400" u="none" cap="none" strike="noStrike">
              <a:solidFill>
                <a:srgbClr val="000000"/>
              </a:solidFill>
              <a:latin typeface="Arial"/>
              <a:ea typeface="Arial"/>
              <a:cs typeface="Arial"/>
              <a:sym typeface="Arial"/>
            </a:endParaRPr>
          </a:p>
          <a:p>
            <a:pPr indent="-128581" lvl="2" marL="814347"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Food has to be grown, reared or caught.</a:t>
            </a:r>
            <a:endParaRPr b="0" i="0" sz="1400" u="none" cap="none" strike="noStrike">
              <a:solidFill>
                <a:srgbClr val="000000"/>
              </a:solidFill>
              <a:latin typeface="Arial"/>
              <a:ea typeface="Arial"/>
              <a:cs typeface="Arial"/>
              <a:sym typeface="Arial"/>
            </a:endParaRPr>
          </a:p>
          <a:p>
            <a:pPr indent="-128581" lvl="2" marL="814347"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Food is produced around the world.</a:t>
            </a:r>
            <a:endParaRPr b="0" i="0" sz="1400" u="none" cap="none" strike="noStrike">
              <a:solidFill>
                <a:srgbClr val="000000"/>
              </a:solidFill>
              <a:latin typeface="Arial"/>
              <a:ea typeface="Arial"/>
              <a:cs typeface="Arial"/>
              <a:sym typeface="Arial"/>
            </a:endParaRPr>
          </a:p>
          <a:p>
            <a:pPr indent="-128581" lvl="2" marL="814347"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Food is changed from farm to fork.</a:t>
            </a:r>
            <a:endParaRPr b="0" i="0" sz="1400" u="none" cap="none" strike="noStrike">
              <a:solidFill>
                <a:srgbClr val="000000"/>
              </a:solidFill>
              <a:latin typeface="Arial"/>
              <a:ea typeface="Arial"/>
              <a:cs typeface="Arial"/>
              <a:sym typeface="Arial"/>
            </a:endParaRPr>
          </a:p>
          <a:p>
            <a:pPr indent="-128581" lvl="2" marL="814347"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Food is processed on different levels to make it edible and safe.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The following ingredients are used to make a vegetable and goat’s cheese tart.  State whether the ingredients are from a plant or animal and its name. The first one has been done for you.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p:txBody>
      </p:sp>
      <p:pic>
        <p:nvPicPr>
          <p:cNvPr descr="mage - SearcherVegetablesAroundWorld.jpg" id="186" name="Google Shape;186;p21"/>
          <p:cNvPicPr preferRelativeResize="0"/>
          <p:nvPr/>
        </p:nvPicPr>
        <p:blipFill rotWithShape="1">
          <a:blip r:embed="rId4">
            <a:alphaModFix/>
          </a:blip>
          <a:srcRect b="0" l="0" r="0" t="0"/>
          <a:stretch/>
        </p:blipFill>
        <p:spPr>
          <a:xfrm>
            <a:off x="7695830" y="2322190"/>
            <a:ext cx="704150" cy="1126639"/>
          </a:xfrm>
          <a:prstGeom prst="rect">
            <a:avLst/>
          </a:prstGeom>
          <a:noFill/>
          <a:ln>
            <a:noFill/>
          </a:ln>
        </p:spPr>
      </p:pic>
      <p:graphicFrame>
        <p:nvGraphicFramePr>
          <p:cNvPr id="187" name="Google Shape;187;p21"/>
          <p:cNvGraphicFramePr/>
          <p:nvPr/>
        </p:nvGraphicFramePr>
        <p:xfrm>
          <a:off x="350729" y="4013204"/>
          <a:ext cx="3000000" cy="3000000"/>
        </p:xfrm>
        <a:graphic>
          <a:graphicData uri="http://schemas.openxmlformats.org/drawingml/2006/table">
            <a:tbl>
              <a:tblPr bandRow="1" firstCol="1" firstRow="1">
                <a:noFill/>
                <a:tableStyleId>{C7F751BC-D2A8-4FD1-ADBE-0D25AEBC6863}</a:tableStyleId>
              </a:tblPr>
              <a:tblGrid>
                <a:gridCol w="2838625"/>
                <a:gridCol w="2839550"/>
                <a:gridCol w="2839550"/>
              </a:tblGrid>
              <a:tr h="27432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Ingredient</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Animal or plant</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Name of animal or plant</a:t>
                      </a:r>
                      <a:endParaRPr sz="800" u="none" cap="none" strike="noStrike"/>
                    </a:p>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1807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Plain flour</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Plant</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Wheat</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Hard cooking fat or butter</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Mushrooms</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Tomatoes</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Sweetcorn</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Peas</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Red pepper</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Goat’s cheese</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Eggs</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Milk</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r h="22805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Black pepper</a:t>
                      </a:r>
                      <a:endParaRPr sz="800" u="none" cap="none" strike="noStrike"/>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 </a:t>
                      </a:r>
                      <a:endParaRPr sz="800" u="none" cap="none" strike="noStrike">
                        <a:latin typeface="Calibri"/>
                        <a:ea typeface="Calibri"/>
                        <a:cs typeface="Calibri"/>
                        <a:sym typeface="Calibri"/>
                      </a:endParaRPr>
                    </a:p>
                  </a:txBody>
                  <a:tcPr marT="0" marB="0" marR="51425" marL="51425"/>
                </a:tc>
              </a:tr>
            </a:tbl>
          </a:graphicData>
        </a:graphic>
      </p:graphicFrame>
      <p:sp>
        <p:nvSpPr>
          <p:cNvPr id="188" name="Google Shape;188;p21"/>
          <p:cNvSpPr txBox="1"/>
          <p:nvPr/>
        </p:nvSpPr>
        <p:spPr>
          <a:xfrm>
            <a:off x="4426158" y="698514"/>
            <a:ext cx="5209262" cy="2615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0000"/>
                </a:solidFill>
                <a:latin typeface="Calibri"/>
                <a:ea typeface="Calibri"/>
                <a:cs typeface="Calibri"/>
                <a:sym typeface="Calibri"/>
              </a:rPr>
              <a:t>Instruction: Read the information below and complete the table at the bottom</a:t>
            </a:r>
            <a:endParaRPr b="0" i="0" sz="1600" u="none" cap="none" strike="noStrike">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